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21"/>
  </p:notesMasterIdLst>
  <p:sldIdLst>
    <p:sldId id="256" r:id="rId5"/>
    <p:sldId id="258" r:id="rId6"/>
    <p:sldId id="266" r:id="rId7"/>
    <p:sldId id="277" r:id="rId8"/>
    <p:sldId id="278" r:id="rId9"/>
    <p:sldId id="279" r:id="rId10"/>
    <p:sldId id="280" r:id="rId11"/>
    <p:sldId id="281" r:id="rId12"/>
    <p:sldId id="282" r:id="rId13"/>
    <p:sldId id="284" r:id="rId14"/>
    <p:sldId id="285" r:id="rId15"/>
    <p:sldId id="288" r:id="rId16"/>
    <p:sldId id="289" r:id="rId17"/>
    <p:sldId id="283" r:id="rId18"/>
    <p:sldId id="286" r:id="rId19"/>
    <p:sldId id="287" r:id="rId20"/>
  </p:sldIdLst>
  <p:sldSz cx="18288000" cy="10287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A43F"/>
    <a:srgbClr val="093547"/>
    <a:srgbClr val="C1E8F7"/>
    <a:srgbClr val="CBEBE3"/>
    <a:srgbClr val="6CC6B0"/>
    <a:srgbClr val="DBDB8E"/>
    <a:srgbClr val="ACC657"/>
    <a:srgbClr val="E7EA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1B3161-E378-4968-90DC-9934576A3BDE}" v="33" dt="2026-07-08T16:35:12.732"/>
    <p1510:client id="{51509D87-3634-095B-59B5-C1D52D851109}" v="49" dt="2026-07-08T16:08:27.6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254" autoAdjust="0"/>
  </p:normalViewPr>
  <p:slideViewPr>
    <p:cSldViewPr snapToGrid="0">
      <p:cViewPr varScale="1">
        <p:scale>
          <a:sx n="56" d="100"/>
          <a:sy n="56"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3437B0-CC67-406F-A3AF-7B62D906B5D6}"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F90BD537-5021-47EF-A93A-B7B90F006C57}">
      <dgm:prSet phldrT="[Text]" phldr="0"/>
      <dgm:spPr>
        <a:solidFill>
          <a:srgbClr val="80A43F"/>
        </a:solidFill>
      </dgm:spPr>
      <dgm:t>
        <a:bodyPr/>
        <a:lstStyle/>
        <a:p>
          <a:r>
            <a:rPr lang="en-US" dirty="0"/>
            <a:t>HUD NOFO</a:t>
          </a:r>
        </a:p>
      </dgm:t>
    </dgm:pt>
    <dgm:pt modelId="{E8DB95AB-D67C-48D4-92BB-F43B092265E9}" type="parTrans" cxnId="{89B57F00-EE92-4027-ADAA-B7389EF67C18}">
      <dgm:prSet/>
      <dgm:spPr/>
      <dgm:t>
        <a:bodyPr/>
        <a:lstStyle/>
        <a:p>
          <a:endParaRPr lang="en-US"/>
        </a:p>
      </dgm:t>
    </dgm:pt>
    <dgm:pt modelId="{06503761-605F-4FB2-BED4-A54E01B0EFB5}" type="sibTrans" cxnId="{89B57F00-EE92-4027-ADAA-B7389EF67C18}">
      <dgm:prSet/>
      <dgm:spPr>
        <a:solidFill>
          <a:srgbClr val="DBDB8E"/>
        </a:solidFill>
      </dgm:spPr>
      <dgm:t>
        <a:bodyPr/>
        <a:lstStyle/>
        <a:p>
          <a:endParaRPr lang="en-US"/>
        </a:p>
      </dgm:t>
    </dgm:pt>
    <dgm:pt modelId="{86CEA912-A811-45EF-B56B-F79FD166B608}">
      <dgm:prSet phldrT="[Text]" phldr="0"/>
      <dgm:spPr>
        <a:solidFill>
          <a:srgbClr val="80A43F"/>
        </a:solidFill>
      </dgm:spPr>
      <dgm:t>
        <a:bodyPr/>
        <a:lstStyle/>
        <a:p>
          <a:r>
            <a:rPr lang="en-US" dirty="0"/>
            <a:t>Local Competition</a:t>
          </a:r>
        </a:p>
      </dgm:t>
    </dgm:pt>
    <dgm:pt modelId="{A22B8812-57DE-4086-A011-E741DA274A39}" type="parTrans" cxnId="{C9F42EF8-B157-492A-A6D2-96FF9636B111}">
      <dgm:prSet/>
      <dgm:spPr/>
      <dgm:t>
        <a:bodyPr/>
        <a:lstStyle/>
        <a:p>
          <a:endParaRPr lang="en-US"/>
        </a:p>
      </dgm:t>
    </dgm:pt>
    <dgm:pt modelId="{EE514559-2C9D-4177-A2E8-BB4DDE4AB760}" type="sibTrans" cxnId="{C9F42EF8-B157-492A-A6D2-96FF9636B111}">
      <dgm:prSet/>
      <dgm:spPr>
        <a:solidFill>
          <a:srgbClr val="DBDB8E"/>
        </a:solidFill>
      </dgm:spPr>
      <dgm:t>
        <a:bodyPr/>
        <a:lstStyle/>
        <a:p>
          <a:endParaRPr lang="en-US"/>
        </a:p>
      </dgm:t>
    </dgm:pt>
    <dgm:pt modelId="{CEE58B14-AC3B-40F0-A086-9E6A9FE483AE}">
      <dgm:prSet phldrT="[Text]" phldr="0"/>
      <dgm:spPr>
        <a:solidFill>
          <a:srgbClr val="80A43F"/>
        </a:solidFill>
      </dgm:spPr>
      <dgm:t>
        <a:bodyPr/>
        <a:lstStyle/>
        <a:p>
          <a:r>
            <a:rPr lang="en-US" dirty="0"/>
            <a:t>Ranking Process</a:t>
          </a:r>
        </a:p>
      </dgm:t>
    </dgm:pt>
    <dgm:pt modelId="{CCD6021F-9DF7-455F-AA50-CCB8814A6D9B}" type="parTrans" cxnId="{82134135-88D7-44B9-B1CA-8B2FA0CACFF7}">
      <dgm:prSet/>
      <dgm:spPr/>
      <dgm:t>
        <a:bodyPr/>
        <a:lstStyle/>
        <a:p>
          <a:endParaRPr lang="en-US"/>
        </a:p>
      </dgm:t>
    </dgm:pt>
    <dgm:pt modelId="{B9416469-BC9A-4C9F-AA23-F35B60FF0B6C}" type="sibTrans" cxnId="{82134135-88D7-44B9-B1CA-8B2FA0CACFF7}">
      <dgm:prSet/>
      <dgm:spPr>
        <a:solidFill>
          <a:srgbClr val="DBDB8E"/>
        </a:solidFill>
      </dgm:spPr>
      <dgm:t>
        <a:bodyPr/>
        <a:lstStyle/>
        <a:p>
          <a:endParaRPr lang="en-US"/>
        </a:p>
      </dgm:t>
    </dgm:pt>
    <dgm:pt modelId="{EE4B0D4F-AEB9-4C3F-8EE4-E2574C878CF1}">
      <dgm:prSet phldrT="[Text]" phldr="0"/>
      <dgm:spPr>
        <a:solidFill>
          <a:srgbClr val="80A43F"/>
        </a:solidFill>
      </dgm:spPr>
      <dgm:t>
        <a:bodyPr/>
        <a:lstStyle/>
        <a:p>
          <a:r>
            <a:rPr lang="en-US" dirty="0"/>
            <a:t>Priority Listing</a:t>
          </a:r>
        </a:p>
      </dgm:t>
    </dgm:pt>
    <dgm:pt modelId="{ED13DA9A-5D0A-4F90-8CEC-9E0C401DAFDE}" type="parTrans" cxnId="{EEEB24BA-5F50-4246-AE48-BAA5B7E8DDAC}">
      <dgm:prSet/>
      <dgm:spPr/>
      <dgm:t>
        <a:bodyPr/>
        <a:lstStyle/>
        <a:p>
          <a:endParaRPr lang="en-US"/>
        </a:p>
      </dgm:t>
    </dgm:pt>
    <dgm:pt modelId="{0111B771-C334-4D6D-B0CE-850DD5C4C9AB}" type="sibTrans" cxnId="{EEEB24BA-5F50-4246-AE48-BAA5B7E8DDAC}">
      <dgm:prSet/>
      <dgm:spPr>
        <a:solidFill>
          <a:srgbClr val="DBDB8E"/>
        </a:solidFill>
      </dgm:spPr>
      <dgm:t>
        <a:bodyPr/>
        <a:lstStyle/>
        <a:p>
          <a:endParaRPr lang="en-US"/>
        </a:p>
      </dgm:t>
    </dgm:pt>
    <dgm:pt modelId="{7DD04940-8D81-4D2F-8A9C-ABE61CF5DE2B}">
      <dgm:prSet phldrT="[Text]" phldr="0"/>
      <dgm:spPr>
        <a:solidFill>
          <a:srgbClr val="80A43F"/>
        </a:solidFill>
      </dgm:spPr>
      <dgm:t>
        <a:bodyPr/>
        <a:lstStyle/>
        <a:p>
          <a:r>
            <a:rPr lang="en-US" dirty="0"/>
            <a:t>HUD Review</a:t>
          </a:r>
        </a:p>
      </dgm:t>
    </dgm:pt>
    <dgm:pt modelId="{D1C96348-70F8-4DE8-BAC0-4065D0ED27B3}" type="parTrans" cxnId="{66D35A08-F503-4D59-9F5E-5390C6C90729}">
      <dgm:prSet/>
      <dgm:spPr/>
      <dgm:t>
        <a:bodyPr/>
        <a:lstStyle/>
        <a:p>
          <a:endParaRPr lang="en-US"/>
        </a:p>
      </dgm:t>
    </dgm:pt>
    <dgm:pt modelId="{42966581-056A-4CBC-9D69-BB463FAF3A86}" type="sibTrans" cxnId="{66D35A08-F503-4D59-9F5E-5390C6C90729}">
      <dgm:prSet/>
      <dgm:spPr>
        <a:solidFill>
          <a:srgbClr val="DBDB8E"/>
        </a:solidFill>
      </dgm:spPr>
      <dgm:t>
        <a:bodyPr/>
        <a:lstStyle/>
        <a:p>
          <a:endParaRPr lang="en-US"/>
        </a:p>
      </dgm:t>
    </dgm:pt>
    <dgm:pt modelId="{A9ADB3FD-88B6-4343-BDBB-D05969E5E58B}">
      <dgm:prSet phldrT="[Text]" phldr="0"/>
      <dgm:spPr>
        <a:solidFill>
          <a:srgbClr val="80A43F"/>
        </a:solidFill>
      </dgm:spPr>
      <dgm:t>
        <a:bodyPr/>
        <a:lstStyle/>
        <a:p>
          <a:r>
            <a:rPr lang="en-US" dirty="0"/>
            <a:t>Funding Awards</a:t>
          </a:r>
        </a:p>
      </dgm:t>
    </dgm:pt>
    <dgm:pt modelId="{0093617F-9B24-4562-AC18-126AEE089404}" type="parTrans" cxnId="{B667D828-B3C4-4F18-B752-879A3E40A539}">
      <dgm:prSet/>
      <dgm:spPr/>
      <dgm:t>
        <a:bodyPr/>
        <a:lstStyle/>
        <a:p>
          <a:endParaRPr lang="en-US"/>
        </a:p>
      </dgm:t>
    </dgm:pt>
    <dgm:pt modelId="{6FCE6E56-F7C7-41A1-A097-3EA46DCF26D5}" type="sibTrans" cxnId="{B667D828-B3C4-4F18-B752-879A3E40A539}">
      <dgm:prSet/>
      <dgm:spPr/>
      <dgm:t>
        <a:bodyPr/>
        <a:lstStyle/>
        <a:p>
          <a:endParaRPr lang="en-US"/>
        </a:p>
      </dgm:t>
    </dgm:pt>
    <dgm:pt modelId="{B3CF789E-EAD1-45DC-B83E-72B6530497B2}" type="pres">
      <dgm:prSet presAssocID="{4B3437B0-CC67-406F-A3AF-7B62D906B5D6}" presName="Name0" presStyleCnt="0">
        <dgm:presLayoutVars>
          <dgm:dir/>
          <dgm:resizeHandles val="exact"/>
        </dgm:presLayoutVars>
      </dgm:prSet>
      <dgm:spPr/>
    </dgm:pt>
    <dgm:pt modelId="{9FAD4712-B165-4DC9-91EA-D1814132945B}" type="pres">
      <dgm:prSet presAssocID="{F90BD537-5021-47EF-A93A-B7B90F006C57}" presName="node" presStyleLbl="node1" presStyleIdx="0" presStyleCnt="6">
        <dgm:presLayoutVars>
          <dgm:bulletEnabled val="1"/>
        </dgm:presLayoutVars>
      </dgm:prSet>
      <dgm:spPr/>
    </dgm:pt>
    <dgm:pt modelId="{DA24B292-FBD1-4508-9D6B-DD59E7FABF85}" type="pres">
      <dgm:prSet presAssocID="{06503761-605F-4FB2-BED4-A54E01B0EFB5}" presName="sibTrans" presStyleLbl="sibTrans2D1" presStyleIdx="0" presStyleCnt="5"/>
      <dgm:spPr/>
    </dgm:pt>
    <dgm:pt modelId="{1BC9F3DC-BFCE-4212-95D6-0ED300361E4A}" type="pres">
      <dgm:prSet presAssocID="{06503761-605F-4FB2-BED4-A54E01B0EFB5}" presName="connectorText" presStyleLbl="sibTrans2D1" presStyleIdx="0" presStyleCnt="5"/>
      <dgm:spPr/>
    </dgm:pt>
    <dgm:pt modelId="{0BCE9BE5-7C3C-4619-AF38-78CC56937BE7}" type="pres">
      <dgm:prSet presAssocID="{86CEA912-A811-45EF-B56B-F79FD166B608}" presName="node" presStyleLbl="node1" presStyleIdx="1" presStyleCnt="6">
        <dgm:presLayoutVars>
          <dgm:bulletEnabled val="1"/>
        </dgm:presLayoutVars>
      </dgm:prSet>
      <dgm:spPr/>
    </dgm:pt>
    <dgm:pt modelId="{AA62AF6C-D471-4E6E-ABB0-1C0D7265550B}" type="pres">
      <dgm:prSet presAssocID="{EE514559-2C9D-4177-A2E8-BB4DDE4AB760}" presName="sibTrans" presStyleLbl="sibTrans2D1" presStyleIdx="1" presStyleCnt="5"/>
      <dgm:spPr/>
    </dgm:pt>
    <dgm:pt modelId="{203274AE-A105-4E1B-BAC9-9B87F31C1025}" type="pres">
      <dgm:prSet presAssocID="{EE514559-2C9D-4177-A2E8-BB4DDE4AB760}" presName="connectorText" presStyleLbl="sibTrans2D1" presStyleIdx="1" presStyleCnt="5"/>
      <dgm:spPr/>
    </dgm:pt>
    <dgm:pt modelId="{BE681887-AA7D-45F7-9CB6-62BAFD7A3FCF}" type="pres">
      <dgm:prSet presAssocID="{CEE58B14-AC3B-40F0-A086-9E6A9FE483AE}" presName="node" presStyleLbl="node1" presStyleIdx="2" presStyleCnt="6">
        <dgm:presLayoutVars>
          <dgm:bulletEnabled val="1"/>
        </dgm:presLayoutVars>
      </dgm:prSet>
      <dgm:spPr/>
    </dgm:pt>
    <dgm:pt modelId="{8F46AEE1-0F19-4F62-A976-2C8BB18AA04A}" type="pres">
      <dgm:prSet presAssocID="{B9416469-BC9A-4C9F-AA23-F35B60FF0B6C}" presName="sibTrans" presStyleLbl="sibTrans2D1" presStyleIdx="2" presStyleCnt="5"/>
      <dgm:spPr/>
    </dgm:pt>
    <dgm:pt modelId="{178005A4-B16A-4A41-82F5-57E754019299}" type="pres">
      <dgm:prSet presAssocID="{B9416469-BC9A-4C9F-AA23-F35B60FF0B6C}" presName="connectorText" presStyleLbl="sibTrans2D1" presStyleIdx="2" presStyleCnt="5"/>
      <dgm:spPr/>
    </dgm:pt>
    <dgm:pt modelId="{C4D68125-1EA4-4E0A-A55E-5BFC9DAD6C33}" type="pres">
      <dgm:prSet presAssocID="{EE4B0D4F-AEB9-4C3F-8EE4-E2574C878CF1}" presName="node" presStyleLbl="node1" presStyleIdx="3" presStyleCnt="6">
        <dgm:presLayoutVars>
          <dgm:bulletEnabled val="1"/>
        </dgm:presLayoutVars>
      </dgm:prSet>
      <dgm:spPr/>
    </dgm:pt>
    <dgm:pt modelId="{38344933-47F1-433E-BB80-6DC8E4DDB950}" type="pres">
      <dgm:prSet presAssocID="{0111B771-C334-4D6D-B0CE-850DD5C4C9AB}" presName="sibTrans" presStyleLbl="sibTrans2D1" presStyleIdx="3" presStyleCnt="5"/>
      <dgm:spPr/>
    </dgm:pt>
    <dgm:pt modelId="{ED662D4B-5AC3-4ED1-B2C0-C96457DFB872}" type="pres">
      <dgm:prSet presAssocID="{0111B771-C334-4D6D-B0CE-850DD5C4C9AB}" presName="connectorText" presStyleLbl="sibTrans2D1" presStyleIdx="3" presStyleCnt="5"/>
      <dgm:spPr/>
    </dgm:pt>
    <dgm:pt modelId="{81B1A2F1-9346-41CF-A41C-95038C1A7EC3}" type="pres">
      <dgm:prSet presAssocID="{7DD04940-8D81-4D2F-8A9C-ABE61CF5DE2B}" presName="node" presStyleLbl="node1" presStyleIdx="4" presStyleCnt="6">
        <dgm:presLayoutVars>
          <dgm:bulletEnabled val="1"/>
        </dgm:presLayoutVars>
      </dgm:prSet>
      <dgm:spPr/>
    </dgm:pt>
    <dgm:pt modelId="{A0884786-8CD7-48E7-814E-551422DD2430}" type="pres">
      <dgm:prSet presAssocID="{42966581-056A-4CBC-9D69-BB463FAF3A86}" presName="sibTrans" presStyleLbl="sibTrans2D1" presStyleIdx="4" presStyleCnt="5"/>
      <dgm:spPr/>
    </dgm:pt>
    <dgm:pt modelId="{90FFB9CF-9D5F-429E-81BB-3D96AD8E5B19}" type="pres">
      <dgm:prSet presAssocID="{42966581-056A-4CBC-9D69-BB463FAF3A86}" presName="connectorText" presStyleLbl="sibTrans2D1" presStyleIdx="4" presStyleCnt="5"/>
      <dgm:spPr/>
    </dgm:pt>
    <dgm:pt modelId="{16751508-6B2C-4EB2-8489-CF38117F4410}" type="pres">
      <dgm:prSet presAssocID="{A9ADB3FD-88B6-4343-BDBB-D05969E5E58B}" presName="node" presStyleLbl="node1" presStyleIdx="5" presStyleCnt="6">
        <dgm:presLayoutVars>
          <dgm:bulletEnabled val="1"/>
        </dgm:presLayoutVars>
      </dgm:prSet>
      <dgm:spPr/>
    </dgm:pt>
  </dgm:ptLst>
  <dgm:cxnLst>
    <dgm:cxn modelId="{89B57F00-EE92-4027-ADAA-B7389EF67C18}" srcId="{4B3437B0-CC67-406F-A3AF-7B62D906B5D6}" destId="{F90BD537-5021-47EF-A93A-B7B90F006C57}" srcOrd="0" destOrd="0" parTransId="{E8DB95AB-D67C-48D4-92BB-F43B092265E9}" sibTransId="{06503761-605F-4FB2-BED4-A54E01B0EFB5}"/>
    <dgm:cxn modelId="{FC811202-5720-4D26-912E-CA38690DD200}" type="presOf" srcId="{B9416469-BC9A-4C9F-AA23-F35B60FF0B6C}" destId="{178005A4-B16A-4A41-82F5-57E754019299}" srcOrd="1" destOrd="0" presId="urn:microsoft.com/office/officeart/2005/8/layout/process1"/>
    <dgm:cxn modelId="{B9D2EA02-71C7-43CD-8564-A20E2C24F161}" type="presOf" srcId="{7DD04940-8D81-4D2F-8A9C-ABE61CF5DE2B}" destId="{81B1A2F1-9346-41CF-A41C-95038C1A7EC3}" srcOrd="0" destOrd="0" presId="urn:microsoft.com/office/officeart/2005/8/layout/process1"/>
    <dgm:cxn modelId="{66D35A08-F503-4D59-9F5E-5390C6C90729}" srcId="{4B3437B0-CC67-406F-A3AF-7B62D906B5D6}" destId="{7DD04940-8D81-4D2F-8A9C-ABE61CF5DE2B}" srcOrd="4" destOrd="0" parTransId="{D1C96348-70F8-4DE8-BAC0-4065D0ED27B3}" sibTransId="{42966581-056A-4CBC-9D69-BB463FAF3A86}"/>
    <dgm:cxn modelId="{B667D828-B3C4-4F18-B752-879A3E40A539}" srcId="{4B3437B0-CC67-406F-A3AF-7B62D906B5D6}" destId="{A9ADB3FD-88B6-4343-BDBB-D05969E5E58B}" srcOrd="5" destOrd="0" parTransId="{0093617F-9B24-4562-AC18-126AEE089404}" sibTransId="{6FCE6E56-F7C7-41A1-A097-3EA46DCF26D5}"/>
    <dgm:cxn modelId="{82134135-88D7-44B9-B1CA-8B2FA0CACFF7}" srcId="{4B3437B0-CC67-406F-A3AF-7B62D906B5D6}" destId="{CEE58B14-AC3B-40F0-A086-9E6A9FE483AE}" srcOrd="2" destOrd="0" parTransId="{CCD6021F-9DF7-455F-AA50-CCB8814A6D9B}" sibTransId="{B9416469-BC9A-4C9F-AA23-F35B60FF0B6C}"/>
    <dgm:cxn modelId="{37B42364-A673-4423-B4B4-70A67D786584}" type="presOf" srcId="{06503761-605F-4FB2-BED4-A54E01B0EFB5}" destId="{1BC9F3DC-BFCE-4212-95D6-0ED300361E4A}" srcOrd="1" destOrd="0" presId="urn:microsoft.com/office/officeart/2005/8/layout/process1"/>
    <dgm:cxn modelId="{7CD3A44E-3FE1-4CBA-81EB-1CDF54B8B5C9}" type="presOf" srcId="{CEE58B14-AC3B-40F0-A086-9E6A9FE483AE}" destId="{BE681887-AA7D-45F7-9CB6-62BAFD7A3FCF}" srcOrd="0" destOrd="0" presId="urn:microsoft.com/office/officeart/2005/8/layout/process1"/>
    <dgm:cxn modelId="{E6B0B66E-336C-4854-A92C-8DB7CF4F21C1}" type="presOf" srcId="{F90BD537-5021-47EF-A93A-B7B90F006C57}" destId="{9FAD4712-B165-4DC9-91EA-D1814132945B}" srcOrd="0" destOrd="0" presId="urn:microsoft.com/office/officeart/2005/8/layout/process1"/>
    <dgm:cxn modelId="{5906206F-21C7-4AE0-8386-A0F8750D518A}" type="presOf" srcId="{A9ADB3FD-88B6-4343-BDBB-D05969E5E58B}" destId="{16751508-6B2C-4EB2-8489-CF38117F4410}" srcOrd="0" destOrd="0" presId="urn:microsoft.com/office/officeart/2005/8/layout/process1"/>
    <dgm:cxn modelId="{25026F85-3672-4CC8-85F1-BA85B4F2EC23}" type="presOf" srcId="{86CEA912-A811-45EF-B56B-F79FD166B608}" destId="{0BCE9BE5-7C3C-4619-AF38-78CC56937BE7}" srcOrd="0" destOrd="0" presId="urn:microsoft.com/office/officeart/2005/8/layout/process1"/>
    <dgm:cxn modelId="{6004C38A-652A-4712-B1E2-072002D30BA7}" type="presOf" srcId="{42966581-056A-4CBC-9D69-BB463FAF3A86}" destId="{A0884786-8CD7-48E7-814E-551422DD2430}" srcOrd="0" destOrd="0" presId="urn:microsoft.com/office/officeart/2005/8/layout/process1"/>
    <dgm:cxn modelId="{9515E5A4-7C99-4897-8AE1-AF91F2F2BE6F}" type="presOf" srcId="{4B3437B0-CC67-406F-A3AF-7B62D906B5D6}" destId="{B3CF789E-EAD1-45DC-B83E-72B6530497B2}" srcOrd="0" destOrd="0" presId="urn:microsoft.com/office/officeart/2005/8/layout/process1"/>
    <dgm:cxn modelId="{10FC91A8-E58E-40CD-8C69-2D6C1BB4490B}" type="presOf" srcId="{42966581-056A-4CBC-9D69-BB463FAF3A86}" destId="{90FFB9CF-9D5F-429E-81BB-3D96AD8E5B19}" srcOrd="1" destOrd="0" presId="urn:microsoft.com/office/officeart/2005/8/layout/process1"/>
    <dgm:cxn modelId="{EEEB24BA-5F50-4246-AE48-BAA5B7E8DDAC}" srcId="{4B3437B0-CC67-406F-A3AF-7B62D906B5D6}" destId="{EE4B0D4F-AEB9-4C3F-8EE4-E2574C878CF1}" srcOrd="3" destOrd="0" parTransId="{ED13DA9A-5D0A-4F90-8CEC-9E0C401DAFDE}" sibTransId="{0111B771-C334-4D6D-B0CE-850DD5C4C9AB}"/>
    <dgm:cxn modelId="{E252FABE-AC77-42AA-8218-2CB9759662E8}" type="presOf" srcId="{EE514559-2C9D-4177-A2E8-BB4DDE4AB760}" destId="{AA62AF6C-D471-4E6E-ABB0-1C0D7265550B}" srcOrd="0" destOrd="0" presId="urn:microsoft.com/office/officeart/2005/8/layout/process1"/>
    <dgm:cxn modelId="{DD101AD0-760F-44F3-B12B-2D623E84E132}" type="presOf" srcId="{06503761-605F-4FB2-BED4-A54E01B0EFB5}" destId="{DA24B292-FBD1-4508-9D6B-DD59E7FABF85}" srcOrd="0" destOrd="0" presId="urn:microsoft.com/office/officeart/2005/8/layout/process1"/>
    <dgm:cxn modelId="{FCD6EDEA-EFC0-4403-A6AA-212E0372AD26}" type="presOf" srcId="{EE514559-2C9D-4177-A2E8-BB4DDE4AB760}" destId="{203274AE-A105-4E1B-BAC9-9B87F31C1025}" srcOrd="1" destOrd="0" presId="urn:microsoft.com/office/officeart/2005/8/layout/process1"/>
    <dgm:cxn modelId="{85DE8CEB-5750-4028-B751-7799D66BF60E}" type="presOf" srcId="{B9416469-BC9A-4C9F-AA23-F35B60FF0B6C}" destId="{8F46AEE1-0F19-4F62-A976-2C8BB18AA04A}" srcOrd="0" destOrd="0" presId="urn:microsoft.com/office/officeart/2005/8/layout/process1"/>
    <dgm:cxn modelId="{15E53FF2-152F-44E1-8BAE-6EB119A39DC5}" type="presOf" srcId="{0111B771-C334-4D6D-B0CE-850DD5C4C9AB}" destId="{ED662D4B-5AC3-4ED1-B2C0-C96457DFB872}" srcOrd="1" destOrd="0" presId="urn:microsoft.com/office/officeart/2005/8/layout/process1"/>
    <dgm:cxn modelId="{B5B46AF5-32E4-4A7D-B105-F8BAE82E2388}" type="presOf" srcId="{EE4B0D4F-AEB9-4C3F-8EE4-E2574C878CF1}" destId="{C4D68125-1EA4-4E0A-A55E-5BFC9DAD6C33}" srcOrd="0" destOrd="0" presId="urn:microsoft.com/office/officeart/2005/8/layout/process1"/>
    <dgm:cxn modelId="{B2807CF6-A747-4D0C-98E7-DCA15340DB69}" type="presOf" srcId="{0111B771-C334-4D6D-B0CE-850DD5C4C9AB}" destId="{38344933-47F1-433E-BB80-6DC8E4DDB950}" srcOrd="0" destOrd="0" presId="urn:microsoft.com/office/officeart/2005/8/layout/process1"/>
    <dgm:cxn modelId="{C9F42EF8-B157-492A-A6D2-96FF9636B111}" srcId="{4B3437B0-CC67-406F-A3AF-7B62D906B5D6}" destId="{86CEA912-A811-45EF-B56B-F79FD166B608}" srcOrd="1" destOrd="0" parTransId="{A22B8812-57DE-4086-A011-E741DA274A39}" sibTransId="{EE514559-2C9D-4177-A2E8-BB4DDE4AB760}"/>
    <dgm:cxn modelId="{A93BEFE8-31D7-4A31-B7EA-BAB44F6582E1}" type="presParOf" srcId="{B3CF789E-EAD1-45DC-B83E-72B6530497B2}" destId="{9FAD4712-B165-4DC9-91EA-D1814132945B}" srcOrd="0" destOrd="0" presId="urn:microsoft.com/office/officeart/2005/8/layout/process1"/>
    <dgm:cxn modelId="{C5AA5DA8-618F-4D52-8DEE-E7C548F2BE1C}" type="presParOf" srcId="{B3CF789E-EAD1-45DC-B83E-72B6530497B2}" destId="{DA24B292-FBD1-4508-9D6B-DD59E7FABF85}" srcOrd="1" destOrd="0" presId="urn:microsoft.com/office/officeart/2005/8/layout/process1"/>
    <dgm:cxn modelId="{3C59D00F-0D0C-40E1-A65D-4D3E4FED6EAD}" type="presParOf" srcId="{DA24B292-FBD1-4508-9D6B-DD59E7FABF85}" destId="{1BC9F3DC-BFCE-4212-95D6-0ED300361E4A}" srcOrd="0" destOrd="0" presId="urn:microsoft.com/office/officeart/2005/8/layout/process1"/>
    <dgm:cxn modelId="{C633DF48-7E70-44FF-A3AB-B6022F854577}" type="presParOf" srcId="{B3CF789E-EAD1-45DC-B83E-72B6530497B2}" destId="{0BCE9BE5-7C3C-4619-AF38-78CC56937BE7}" srcOrd="2" destOrd="0" presId="urn:microsoft.com/office/officeart/2005/8/layout/process1"/>
    <dgm:cxn modelId="{81DC0BD1-F941-4513-ABEA-B448FCFE546E}" type="presParOf" srcId="{B3CF789E-EAD1-45DC-B83E-72B6530497B2}" destId="{AA62AF6C-D471-4E6E-ABB0-1C0D7265550B}" srcOrd="3" destOrd="0" presId="urn:microsoft.com/office/officeart/2005/8/layout/process1"/>
    <dgm:cxn modelId="{876AE240-E5E4-486D-A4B2-A76F441338FB}" type="presParOf" srcId="{AA62AF6C-D471-4E6E-ABB0-1C0D7265550B}" destId="{203274AE-A105-4E1B-BAC9-9B87F31C1025}" srcOrd="0" destOrd="0" presId="urn:microsoft.com/office/officeart/2005/8/layout/process1"/>
    <dgm:cxn modelId="{A0B545AE-CB1E-4F49-9062-005A43D1F75D}" type="presParOf" srcId="{B3CF789E-EAD1-45DC-B83E-72B6530497B2}" destId="{BE681887-AA7D-45F7-9CB6-62BAFD7A3FCF}" srcOrd="4" destOrd="0" presId="urn:microsoft.com/office/officeart/2005/8/layout/process1"/>
    <dgm:cxn modelId="{DD565560-6012-4B42-9D8F-B3AE4B56C762}" type="presParOf" srcId="{B3CF789E-EAD1-45DC-B83E-72B6530497B2}" destId="{8F46AEE1-0F19-4F62-A976-2C8BB18AA04A}" srcOrd="5" destOrd="0" presId="urn:microsoft.com/office/officeart/2005/8/layout/process1"/>
    <dgm:cxn modelId="{301CAFDF-79CF-42AA-9C5C-5FD4A3638BFB}" type="presParOf" srcId="{8F46AEE1-0F19-4F62-A976-2C8BB18AA04A}" destId="{178005A4-B16A-4A41-82F5-57E754019299}" srcOrd="0" destOrd="0" presId="urn:microsoft.com/office/officeart/2005/8/layout/process1"/>
    <dgm:cxn modelId="{B1BB8F8F-82FC-47EF-A2B6-DAAB2F3E1478}" type="presParOf" srcId="{B3CF789E-EAD1-45DC-B83E-72B6530497B2}" destId="{C4D68125-1EA4-4E0A-A55E-5BFC9DAD6C33}" srcOrd="6" destOrd="0" presId="urn:microsoft.com/office/officeart/2005/8/layout/process1"/>
    <dgm:cxn modelId="{102942FD-AA14-4AA1-A003-E03A4E4E7B1D}" type="presParOf" srcId="{B3CF789E-EAD1-45DC-B83E-72B6530497B2}" destId="{38344933-47F1-433E-BB80-6DC8E4DDB950}" srcOrd="7" destOrd="0" presId="urn:microsoft.com/office/officeart/2005/8/layout/process1"/>
    <dgm:cxn modelId="{16339D68-DD76-412B-AE54-09763673C5D2}" type="presParOf" srcId="{38344933-47F1-433E-BB80-6DC8E4DDB950}" destId="{ED662D4B-5AC3-4ED1-B2C0-C96457DFB872}" srcOrd="0" destOrd="0" presId="urn:microsoft.com/office/officeart/2005/8/layout/process1"/>
    <dgm:cxn modelId="{145D8AE8-BA60-41EF-AA4D-3C4BC572CE70}" type="presParOf" srcId="{B3CF789E-EAD1-45DC-B83E-72B6530497B2}" destId="{81B1A2F1-9346-41CF-A41C-95038C1A7EC3}" srcOrd="8" destOrd="0" presId="urn:microsoft.com/office/officeart/2005/8/layout/process1"/>
    <dgm:cxn modelId="{A79E26DF-1755-49F3-8CB8-61185F7B8C44}" type="presParOf" srcId="{B3CF789E-EAD1-45DC-B83E-72B6530497B2}" destId="{A0884786-8CD7-48E7-814E-551422DD2430}" srcOrd="9" destOrd="0" presId="urn:microsoft.com/office/officeart/2005/8/layout/process1"/>
    <dgm:cxn modelId="{CD2B288C-F06A-499B-BD30-22C49CB0AEF2}" type="presParOf" srcId="{A0884786-8CD7-48E7-814E-551422DD2430}" destId="{90FFB9CF-9D5F-429E-81BB-3D96AD8E5B19}" srcOrd="0" destOrd="0" presId="urn:microsoft.com/office/officeart/2005/8/layout/process1"/>
    <dgm:cxn modelId="{275BFF50-45E4-496B-B88B-03322997A0FD}" type="presParOf" srcId="{B3CF789E-EAD1-45DC-B83E-72B6530497B2}" destId="{16751508-6B2C-4EB2-8489-CF38117F4410}" srcOrd="10"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0D45C76-CDBC-4198-8A2F-6C020CB37296}" type="doc">
      <dgm:prSet loTypeId="urn:microsoft.com/office/officeart/2005/8/layout/hList9" loCatId="list" qsTypeId="urn:microsoft.com/office/officeart/2005/8/quickstyle/simple1" qsCatId="simple" csTypeId="urn:microsoft.com/office/officeart/2005/8/colors/colorful2" csCatId="colorful" phldr="1"/>
      <dgm:spPr/>
      <dgm:t>
        <a:bodyPr/>
        <a:lstStyle/>
        <a:p>
          <a:endParaRPr lang="en-US"/>
        </a:p>
      </dgm:t>
    </dgm:pt>
    <dgm:pt modelId="{52FBECD1-75BB-4BAB-9FA1-F7B518FDECA8}">
      <dgm:prSet phldrT="[Text]" phldr="0" custT="1"/>
      <dgm:spPr>
        <a:solidFill>
          <a:srgbClr val="093547"/>
        </a:solidFill>
      </dgm:spPr>
      <dgm:t>
        <a:bodyPr/>
        <a:lstStyle/>
        <a:p>
          <a:r>
            <a:rPr lang="en-US" sz="6000" dirty="0">
              <a:latin typeface="Aptos" panose="020B0004020202020204" pitchFamily="34" charset="0"/>
            </a:rPr>
            <a:t>TIER 1</a:t>
          </a:r>
        </a:p>
      </dgm:t>
    </dgm:pt>
    <dgm:pt modelId="{8A8770A9-E1E8-426E-B6C8-ACC3B6F52C3E}" type="parTrans" cxnId="{71A225A6-23AC-4805-BE61-A60496EFB1CB}">
      <dgm:prSet/>
      <dgm:spPr/>
      <dgm:t>
        <a:bodyPr/>
        <a:lstStyle/>
        <a:p>
          <a:endParaRPr lang="en-US"/>
        </a:p>
      </dgm:t>
    </dgm:pt>
    <dgm:pt modelId="{4808ED3E-6A57-445E-9AAD-78EB5D1EFCF2}" type="sibTrans" cxnId="{71A225A6-23AC-4805-BE61-A60496EFB1CB}">
      <dgm:prSet/>
      <dgm:spPr/>
      <dgm:t>
        <a:bodyPr/>
        <a:lstStyle/>
        <a:p>
          <a:endParaRPr lang="en-US"/>
        </a:p>
      </dgm:t>
    </dgm:pt>
    <dgm:pt modelId="{CC6E19DE-C957-42C0-AA05-060B60DB0D51}">
      <dgm:prSet phldrT="[Text]" custT="1"/>
      <dgm:spPr>
        <a:solidFill>
          <a:schemeClr val="accent5">
            <a:lumMod val="20000"/>
            <a:lumOff val="80000"/>
            <a:alpha val="90000"/>
          </a:schemeClr>
        </a:solidFill>
      </dgm:spPr>
      <dgm:t>
        <a:bodyPr/>
        <a:lstStyle/>
        <a:p>
          <a:r>
            <a:rPr lang="en-US" sz="3600" b="1" u="sng" dirty="0">
              <a:latin typeface="Aptos" panose="020B0004020202020204" pitchFamily="34" charset="0"/>
            </a:rPr>
            <a:t>60% </a:t>
          </a:r>
          <a:r>
            <a:rPr lang="en-US" sz="3600" dirty="0">
              <a:latin typeface="Aptos" panose="020B0004020202020204" pitchFamily="34" charset="0"/>
            </a:rPr>
            <a:t>of CoC’s Annual Renewal Demand (ARD) guaranteed to be returned to the community</a:t>
          </a:r>
        </a:p>
      </dgm:t>
    </dgm:pt>
    <dgm:pt modelId="{3E323CF4-F933-4301-AD00-DB8A1450F16D}" type="parTrans" cxnId="{0EE97CF7-3001-4642-8CA3-C541C9A2DA22}">
      <dgm:prSet/>
      <dgm:spPr/>
      <dgm:t>
        <a:bodyPr/>
        <a:lstStyle/>
        <a:p>
          <a:endParaRPr lang="en-US"/>
        </a:p>
      </dgm:t>
    </dgm:pt>
    <dgm:pt modelId="{F8FD03C9-7656-4D9C-B6CE-845F3EC972BD}" type="sibTrans" cxnId="{0EE97CF7-3001-4642-8CA3-C541C9A2DA22}">
      <dgm:prSet/>
      <dgm:spPr/>
      <dgm:t>
        <a:bodyPr/>
        <a:lstStyle/>
        <a:p>
          <a:endParaRPr lang="en-US"/>
        </a:p>
      </dgm:t>
    </dgm:pt>
    <dgm:pt modelId="{8DA1A62E-769A-46BD-898C-542F909556BD}">
      <dgm:prSet phldrT="[Text]" phldr="0" custT="1"/>
      <dgm:spPr>
        <a:solidFill>
          <a:srgbClr val="80A43F"/>
        </a:solidFill>
      </dgm:spPr>
      <dgm:t>
        <a:bodyPr/>
        <a:lstStyle/>
        <a:p>
          <a:r>
            <a:rPr lang="en-US" sz="6000" dirty="0">
              <a:latin typeface="Aptos" panose="020B0004020202020204" pitchFamily="34" charset="0"/>
            </a:rPr>
            <a:t>TIER 2</a:t>
          </a:r>
        </a:p>
      </dgm:t>
    </dgm:pt>
    <dgm:pt modelId="{C9742DD5-F55F-45CC-9E0A-6F474F97061B}" type="parTrans" cxnId="{0F3413D7-7350-4964-A64C-250FDD2314AE}">
      <dgm:prSet/>
      <dgm:spPr/>
      <dgm:t>
        <a:bodyPr/>
        <a:lstStyle/>
        <a:p>
          <a:endParaRPr lang="en-US"/>
        </a:p>
      </dgm:t>
    </dgm:pt>
    <dgm:pt modelId="{85DF9A8F-6062-4ADC-91BD-89B652797BAA}" type="sibTrans" cxnId="{0F3413D7-7350-4964-A64C-250FDD2314AE}">
      <dgm:prSet/>
      <dgm:spPr/>
      <dgm:t>
        <a:bodyPr/>
        <a:lstStyle/>
        <a:p>
          <a:endParaRPr lang="en-US"/>
        </a:p>
      </dgm:t>
    </dgm:pt>
    <dgm:pt modelId="{09A04D7A-9809-4763-BDDA-46DB2969EBD1}">
      <dgm:prSet phldrT="[Text]"/>
      <dgm:spPr>
        <a:solidFill>
          <a:schemeClr val="accent3">
            <a:lumMod val="20000"/>
            <a:lumOff val="80000"/>
            <a:alpha val="90000"/>
          </a:schemeClr>
        </a:solidFill>
      </dgm:spPr>
      <dgm:t>
        <a:bodyPr/>
        <a:lstStyle/>
        <a:p>
          <a:r>
            <a:rPr lang="en-US" b="1" u="sng" dirty="0">
              <a:latin typeface="Aptos" panose="020B0004020202020204" pitchFamily="34" charset="0"/>
            </a:rPr>
            <a:t>40% </a:t>
          </a:r>
          <a:r>
            <a:rPr lang="en-US" dirty="0">
              <a:latin typeface="Aptos" panose="020B0004020202020204" pitchFamily="34" charset="0"/>
            </a:rPr>
            <a:t>of CoC’s Annual Renewal Demand (ARD) dependent on competition </a:t>
          </a:r>
        </a:p>
      </dgm:t>
    </dgm:pt>
    <dgm:pt modelId="{8A42BB56-6C75-42F0-9F8D-024637EC0B89}" type="parTrans" cxnId="{302F1148-C8E7-4A38-855D-4F84328871C8}">
      <dgm:prSet/>
      <dgm:spPr/>
      <dgm:t>
        <a:bodyPr/>
        <a:lstStyle/>
        <a:p>
          <a:endParaRPr lang="en-US"/>
        </a:p>
      </dgm:t>
    </dgm:pt>
    <dgm:pt modelId="{9F1C13B9-2BBE-497E-9733-EE7E82425CB8}" type="sibTrans" cxnId="{302F1148-C8E7-4A38-855D-4F84328871C8}">
      <dgm:prSet/>
      <dgm:spPr/>
      <dgm:t>
        <a:bodyPr/>
        <a:lstStyle/>
        <a:p>
          <a:endParaRPr lang="en-US"/>
        </a:p>
      </dgm:t>
    </dgm:pt>
    <dgm:pt modelId="{60A16A4B-776B-46DD-A0E0-69FFD9EC0CB5}" type="pres">
      <dgm:prSet presAssocID="{10D45C76-CDBC-4198-8A2F-6C020CB37296}" presName="list" presStyleCnt="0">
        <dgm:presLayoutVars>
          <dgm:dir/>
          <dgm:animLvl val="lvl"/>
        </dgm:presLayoutVars>
      </dgm:prSet>
      <dgm:spPr/>
    </dgm:pt>
    <dgm:pt modelId="{940DD42D-72BB-4337-B8AF-AE81309EEB9C}" type="pres">
      <dgm:prSet presAssocID="{52FBECD1-75BB-4BAB-9FA1-F7B518FDECA8}" presName="posSpace" presStyleCnt="0"/>
      <dgm:spPr/>
    </dgm:pt>
    <dgm:pt modelId="{96776D8A-537E-48EF-A1F1-0F04D14CE3C1}" type="pres">
      <dgm:prSet presAssocID="{52FBECD1-75BB-4BAB-9FA1-F7B518FDECA8}" presName="vertFlow" presStyleCnt="0"/>
      <dgm:spPr/>
    </dgm:pt>
    <dgm:pt modelId="{17AF5FF4-388B-4E22-8B5A-94A0ABDDB0CF}" type="pres">
      <dgm:prSet presAssocID="{52FBECD1-75BB-4BAB-9FA1-F7B518FDECA8}" presName="topSpace" presStyleCnt="0"/>
      <dgm:spPr/>
    </dgm:pt>
    <dgm:pt modelId="{772E62F4-9AED-47C2-9B0A-0F224340356F}" type="pres">
      <dgm:prSet presAssocID="{52FBECD1-75BB-4BAB-9FA1-F7B518FDECA8}" presName="firstComp" presStyleCnt="0"/>
      <dgm:spPr/>
    </dgm:pt>
    <dgm:pt modelId="{D0918B92-26D2-4A25-ACD6-3FFD720E02E6}" type="pres">
      <dgm:prSet presAssocID="{52FBECD1-75BB-4BAB-9FA1-F7B518FDECA8}" presName="firstChild" presStyleLbl="bgAccFollowNode1" presStyleIdx="0" presStyleCnt="2"/>
      <dgm:spPr/>
    </dgm:pt>
    <dgm:pt modelId="{3938689C-FE91-4EA2-B842-3234A4133F16}" type="pres">
      <dgm:prSet presAssocID="{52FBECD1-75BB-4BAB-9FA1-F7B518FDECA8}" presName="firstChildTx" presStyleLbl="bgAccFollowNode1" presStyleIdx="0" presStyleCnt="2">
        <dgm:presLayoutVars>
          <dgm:bulletEnabled val="1"/>
        </dgm:presLayoutVars>
      </dgm:prSet>
      <dgm:spPr/>
    </dgm:pt>
    <dgm:pt modelId="{496E05D1-5F87-410D-A5F3-13A9A969CF89}" type="pres">
      <dgm:prSet presAssocID="{52FBECD1-75BB-4BAB-9FA1-F7B518FDECA8}" presName="negSpace" presStyleCnt="0"/>
      <dgm:spPr/>
    </dgm:pt>
    <dgm:pt modelId="{9D3763E6-F48C-446F-B9B5-FE5455E5C33A}" type="pres">
      <dgm:prSet presAssocID="{52FBECD1-75BB-4BAB-9FA1-F7B518FDECA8}" presName="circle" presStyleLbl="node1" presStyleIdx="0" presStyleCnt="2"/>
      <dgm:spPr/>
    </dgm:pt>
    <dgm:pt modelId="{956E7B5D-2F61-4A3D-AB16-208AD6C6C624}" type="pres">
      <dgm:prSet presAssocID="{4808ED3E-6A57-445E-9AAD-78EB5D1EFCF2}" presName="transSpace" presStyleCnt="0"/>
      <dgm:spPr/>
    </dgm:pt>
    <dgm:pt modelId="{9A8AFCC6-391E-4017-AD02-8CB0BF2DCAB7}" type="pres">
      <dgm:prSet presAssocID="{8DA1A62E-769A-46BD-898C-542F909556BD}" presName="posSpace" presStyleCnt="0"/>
      <dgm:spPr/>
    </dgm:pt>
    <dgm:pt modelId="{660E7F56-3563-4A57-847C-549FBCD942A7}" type="pres">
      <dgm:prSet presAssocID="{8DA1A62E-769A-46BD-898C-542F909556BD}" presName="vertFlow" presStyleCnt="0"/>
      <dgm:spPr/>
    </dgm:pt>
    <dgm:pt modelId="{2C9925A4-6FD6-4C09-9445-4F6482562628}" type="pres">
      <dgm:prSet presAssocID="{8DA1A62E-769A-46BD-898C-542F909556BD}" presName="topSpace" presStyleCnt="0"/>
      <dgm:spPr/>
    </dgm:pt>
    <dgm:pt modelId="{7C980171-5D04-4F47-A241-CBF798E2D5D2}" type="pres">
      <dgm:prSet presAssocID="{8DA1A62E-769A-46BD-898C-542F909556BD}" presName="firstComp" presStyleCnt="0"/>
      <dgm:spPr/>
    </dgm:pt>
    <dgm:pt modelId="{84949C59-7C03-4579-A41F-F54596E23924}" type="pres">
      <dgm:prSet presAssocID="{8DA1A62E-769A-46BD-898C-542F909556BD}" presName="firstChild" presStyleLbl="bgAccFollowNode1" presStyleIdx="1" presStyleCnt="2"/>
      <dgm:spPr/>
    </dgm:pt>
    <dgm:pt modelId="{1E4CB08E-74D1-4D54-9389-F41A363602DB}" type="pres">
      <dgm:prSet presAssocID="{8DA1A62E-769A-46BD-898C-542F909556BD}" presName="firstChildTx" presStyleLbl="bgAccFollowNode1" presStyleIdx="1" presStyleCnt="2">
        <dgm:presLayoutVars>
          <dgm:bulletEnabled val="1"/>
        </dgm:presLayoutVars>
      </dgm:prSet>
      <dgm:spPr/>
    </dgm:pt>
    <dgm:pt modelId="{EBFF59D4-0134-4FC0-8CFA-114F1791163C}" type="pres">
      <dgm:prSet presAssocID="{8DA1A62E-769A-46BD-898C-542F909556BD}" presName="negSpace" presStyleCnt="0"/>
      <dgm:spPr/>
    </dgm:pt>
    <dgm:pt modelId="{7C680D02-6C9D-4461-A56D-B714C5664AED}" type="pres">
      <dgm:prSet presAssocID="{8DA1A62E-769A-46BD-898C-542F909556BD}" presName="circle" presStyleLbl="node1" presStyleIdx="1" presStyleCnt="2"/>
      <dgm:spPr/>
    </dgm:pt>
  </dgm:ptLst>
  <dgm:cxnLst>
    <dgm:cxn modelId="{60899E43-85D4-4113-BF40-136E57FCD492}" type="presOf" srcId="{CC6E19DE-C957-42C0-AA05-060B60DB0D51}" destId="{3938689C-FE91-4EA2-B842-3234A4133F16}" srcOrd="1" destOrd="0" presId="urn:microsoft.com/office/officeart/2005/8/layout/hList9"/>
    <dgm:cxn modelId="{302F1148-C8E7-4A38-855D-4F84328871C8}" srcId="{8DA1A62E-769A-46BD-898C-542F909556BD}" destId="{09A04D7A-9809-4763-BDDA-46DB2969EBD1}" srcOrd="0" destOrd="0" parTransId="{8A42BB56-6C75-42F0-9F8D-024637EC0B89}" sibTransId="{9F1C13B9-2BBE-497E-9733-EE7E82425CB8}"/>
    <dgm:cxn modelId="{A58BEB68-749B-420B-8E6D-D8E684B17F0F}" type="presOf" srcId="{10D45C76-CDBC-4198-8A2F-6C020CB37296}" destId="{60A16A4B-776B-46DD-A0E0-69FFD9EC0CB5}" srcOrd="0" destOrd="0" presId="urn:microsoft.com/office/officeart/2005/8/layout/hList9"/>
    <dgm:cxn modelId="{9FBC8559-190A-47DD-BE83-25A49038054F}" type="presOf" srcId="{52FBECD1-75BB-4BAB-9FA1-F7B518FDECA8}" destId="{9D3763E6-F48C-446F-B9B5-FE5455E5C33A}" srcOrd="0" destOrd="0" presId="urn:microsoft.com/office/officeart/2005/8/layout/hList9"/>
    <dgm:cxn modelId="{71A225A6-23AC-4805-BE61-A60496EFB1CB}" srcId="{10D45C76-CDBC-4198-8A2F-6C020CB37296}" destId="{52FBECD1-75BB-4BAB-9FA1-F7B518FDECA8}" srcOrd="0" destOrd="0" parTransId="{8A8770A9-E1E8-426E-B6C8-ACC3B6F52C3E}" sibTransId="{4808ED3E-6A57-445E-9AAD-78EB5D1EFCF2}"/>
    <dgm:cxn modelId="{8C6F87AF-5C94-4AF2-8CFC-D7F1932684C1}" type="presOf" srcId="{8DA1A62E-769A-46BD-898C-542F909556BD}" destId="{7C680D02-6C9D-4461-A56D-B714C5664AED}" srcOrd="0" destOrd="0" presId="urn:microsoft.com/office/officeart/2005/8/layout/hList9"/>
    <dgm:cxn modelId="{B30E1DB6-89D3-494A-B61A-A4E0D08F0E68}" type="presOf" srcId="{CC6E19DE-C957-42C0-AA05-060B60DB0D51}" destId="{D0918B92-26D2-4A25-ACD6-3FFD720E02E6}" srcOrd="0" destOrd="0" presId="urn:microsoft.com/office/officeart/2005/8/layout/hList9"/>
    <dgm:cxn modelId="{0F3413D7-7350-4964-A64C-250FDD2314AE}" srcId="{10D45C76-CDBC-4198-8A2F-6C020CB37296}" destId="{8DA1A62E-769A-46BD-898C-542F909556BD}" srcOrd="1" destOrd="0" parTransId="{C9742DD5-F55F-45CC-9E0A-6F474F97061B}" sibTransId="{85DF9A8F-6062-4ADC-91BD-89B652797BAA}"/>
    <dgm:cxn modelId="{272B62E3-FCA1-474B-82CE-51F1EF8024AB}" type="presOf" srcId="{09A04D7A-9809-4763-BDDA-46DB2969EBD1}" destId="{84949C59-7C03-4579-A41F-F54596E23924}" srcOrd="0" destOrd="0" presId="urn:microsoft.com/office/officeart/2005/8/layout/hList9"/>
    <dgm:cxn modelId="{0EE97CF7-3001-4642-8CA3-C541C9A2DA22}" srcId="{52FBECD1-75BB-4BAB-9FA1-F7B518FDECA8}" destId="{CC6E19DE-C957-42C0-AA05-060B60DB0D51}" srcOrd="0" destOrd="0" parTransId="{3E323CF4-F933-4301-AD00-DB8A1450F16D}" sibTransId="{F8FD03C9-7656-4D9C-B6CE-845F3EC972BD}"/>
    <dgm:cxn modelId="{3C50B6FE-136E-4321-8EB8-2ADF7EF50A06}" type="presOf" srcId="{09A04D7A-9809-4763-BDDA-46DB2969EBD1}" destId="{1E4CB08E-74D1-4D54-9389-F41A363602DB}" srcOrd="1" destOrd="0" presId="urn:microsoft.com/office/officeart/2005/8/layout/hList9"/>
    <dgm:cxn modelId="{3E9D25E4-F0EE-43F6-B19F-A554AF58FBF3}" type="presParOf" srcId="{60A16A4B-776B-46DD-A0E0-69FFD9EC0CB5}" destId="{940DD42D-72BB-4337-B8AF-AE81309EEB9C}" srcOrd="0" destOrd="0" presId="urn:microsoft.com/office/officeart/2005/8/layout/hList9"/>
    <dgm:cxn modelId="{34E5A63F-0D64-4EE6-BE04-EADAF891B989}" type="presParOf" srcId="{60A16A4B-776B-46DD-A0E0-69FFD9EC0CB5}" destId="{96776D8A-537E-48EF-A1F1-0F04D14CE3C1}" srcOrd="1" destOrd="0" presId="urn:microsoft.com/office/officeart/2005/8/layout/hList9"/>
    <dgm:cxn modelId="{4EDAD287-45D0-4850-A1D7-9FB0A8BC6D0A}" type="presParOf" srcId="{96776D8A-537E-48EF-A1F1-0F04D14CE3C1}" destId="{17AF5FF4-388B-4E22-8B5A-94A0ABDDB0CF}" srcOrd="0" destOrd="0" presId="urn:microsoft.com/office/officeart/2005/8/layout/hList9"/>
    <dgm:cxn modelId="{B4DD81DD-9391-4B36-8A03-CDF2674CF9D4}" type="presParOf" srcId="{96776D8A-537E-48EF-A1F1-0F04D14CE3C1}" destId="{772E62F4-9AED-47C2-9B0A-0F224340356F}" srcOrd="1" destOrd="0" presId="urn:microsoft.com/office/officeart/2005/8/layout/hList9"/>
    <dgm:cxn modelId="{9A386ADC-1571-4A63-AE2B-DD1B77950FB5}" type="presParOf" srcId="{772E62F4-9AED-47C2-9B0A-0F224340356F}" destId="{D0918B92-26D2-4A25-ACD6-3FFD720E02E6}" srcOrd="0" destOrd="0" presId="urn:microsoft.com/office/officeart/2005/8/layout/hList9"/>
    <dgm:cxn modelId="{3C6A32E8-2AFC-44C3-8554-DF05CA4ACBDA}" type="presParOf" srcId="{772E62F4-9AED-47C2-9B0A-0F224340356F}" destId="{3938689C-FE91-4EA2-B842-3234A4133F16}" srcOrd="1" destOrd="0" presId="urn:microsoft.com/office/officeart/2005/8/layout/hList9"/>
    <dgm:cxn modelId="{3736B620-E598-4B07-9749-9EE0741B44B0}" type="presParOf" srcId="{60A16A4B-776B-46DD-A0E0-69FFD9EC0CB5}" destId="{496E05D1-5F87-410D-A5F3-13A9A969CF89}" srcOrd="2" destOrd="0" presId="urn:microsoft.com/office/officeart/2005/8/layout/hList9"/>
    <dgm:cxn modelId="{0EDEB56E-0DA7-495A-B0B5-FD9549955413}" type="presParOf" srcId="{60A16A4B-776B-46DD-A0E0-69FFD9EC0CB5}" destId="{9D3763E6-F48C-446F-B9B5-FE5455E5C33A}" srcOrd="3" destOrd="0" presId="urn:microsoft.com/office/officeart/2005/8/layout/hList9"/>
    <dgm:cxn modelId="{F743FC5C-E18E-42A7-9C96-E7808B24B92A}" type="presParOf" srcId="{60A16A4B-776B-46DD-A0E0-69FFD9EC0CB5}" destId="{956E7B5D-2F61-4A3D-AB16-208AD6C6C624}" srcOrd="4" destOrd="0" presId="urn:microsoft.com/office/officeart/2005/8/layout/hList9"/>
    <dgm:cxn modelId="{0EA6C16B-9BC1-41FE-A9D7-B8397E304823}" type="presParOf" srcId="{60A16A4B-776B-46DD-A0E0-69FFD9EC0CB5}" destId="{9A8AFCC6-391E-4017-AD02-8CB0BF2DCAB7}" srcOrd="5" destOrd="0" presId="urn:microsoft.com/office/officeart/2005/8/layout/hList9"/>
    <dgm:cxn modelId="{68D8FF35-7703-4ED9-826F-3FB9C283822B}" type="presParOf" srcId="{60A16A4B-776B-46DD-A0E0-69FFD9EC0CB5}" destId="{660E7F56-3563-4A57-847C-549FBCD942A7}" srcOrd="6" destOrd="0" presId="urn:microsoft.com/office/officeart/2005/8/layout/hList9"/>
    <dgm:cxn modelId="{FB2C76AC-6534-47F2-A4F7-FDFCB8A76E4B}" type="presParOf" srcId="{660E7F56-3563-4A57-847C-549FBCD942A7}" destId="{2C9925A4-6FD6-4C09-9445-4F6482562628}" srcOrd="0" destOrd="0" presId="urn:microsoft.com/office/officeart/2005/8/layout/hList9"/>
    <dgm:cxn modelId="{CC00D363-BF1C-46F6-96E6-9FCD05920780}" type="presParOf" srcId="{660E7F56-3563-4A57-847C-549FBCD942A7}" destId="{7C980171-5D04-4F47-A241-CBF798E2D5D2}" srcOrd="1" destOrd="0" presId="urn:microsoft.com/office/officeart/2005/8/layout/hList9"/>
    <dgm:cxn modelId="{A5D059FD-C811-4C7F-AA5E-CC308CB68CBE}" type="presParOf" srcId="{7C980171-5D04-4F47-A241-CBF798E2D5D2}" destId="{84949C59-7C03-4579-A41F-F54596E23924}" srcOrd="0" destOrd="0" presId="urn:microsoft.com/office/officeart/2005/8/layout/hList9"/>
    <dgm:cxn modelId="{F8F2EC6D-FE5E-4330-AF45-DCBFFAAF18BB}" type="presParOf" srcId="{7C980171-5D04-4F47-A241-CBF798E2D5D2}" destId="{1E4CB08E-74D1-4D54-9389-F41A363602DB}" srcOrd="1" destOrd="0" presId="urn:microsoft.com/office/officeart/2005/8/layout/hList9"/>
    <dgm:cxn modelId="{47C65CA2-AC6B-4413-9A0A-CFF96FAE9DE1}" type="presParOf" srcId="{60A16A4B-776B-46DD-A0E0-69FFD9EC0CB5}" destId="{EBFF59D4-0134-4FC0-8CFA-114F1791163C}" srcOrd="7" destOrd="0" presId="urn:microsoft.com/office/officeart/2005/8/layout/hList9"/>
    <dgm:cxn modelId="{4C2BDAA8-2D54-4B97-A094-4F1FE440DE0A}" type="presParOf" srcId="{60A16A4B-776B-46DD-A0E0-69FFD9EC0CB5}" destId="{7C680D02-6C9D-4461-A56D-B714C5664AED}" srcOrd="8" destOrd="0" presId="urn:microsoft.com/office/officeart/2005/8/layout/hList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AD4712-B165-4DC9-91EA-D1814132945B}">
      <dsp:nvSpPr>
        <dsp:cNvPr id="0" name=""/>
        <dsp:cNvSpPr/>
      </dsp:nvSpPr>
      <dsp:spPr>
        <a:xfrm>
          <a:off x="0" y="1266952"/>
          <a:ext cx="2025563" cy="1215337"/>
        </a:xfrm>
        <a:prstGeom prst="roundRect">
          <a:avLst>
            <a:gd name="adj" fmla="val 10000"/>
          </a:avLst>
        </a:prstGeom>
        <a:solidFill>
          <a:srgbClr val="80A43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HUD NOFO</a:t>
          </a:r>
        </a:p>
      </dsp:txBody>
      <dsp:txXfrm>
        <a:off x="35596" y="1302548"/>
        <a:ext cx="1954371" cy="1144145"/>
      </dsp:txXfrm>
    </dsp:sp>
    <dsp:sp modelId="{DA24B292-FBD1-4508-9D6B-DD59E7FABF85}">
      <dsp:nvSpPr>
        <dsp:cNvPr id="0" name=""/>
        <dsp:cNvSpPr/>
      </dsp:nvSpPr>
      <dsp:spPr>
        <a:xfrm>
          <a:off x="2228119" y="1623451"/>
          <a:ext cx="429419" cy="502339"/>
        </a:xfrm>
        <a:prstGeom prst="rightArrow">
          <a:avLst>
            <a:gd name="adj1" fmla="val 60000"/>
            <a:gd name="adj2" fmla="val 50000"/>
          </a:avLst>
        </a:prstGeom>
        <a:solidFill>
          <a:srgbClr val="DBDB8E"/>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2228119" y="1723919"/>
        <a:ext cx="300593" cy="301403"/>
      </dsp:txXfrm>
    </dsp:sp>
    <dsp:sp modelId="{0BCE9BE5-7C3C-4619-AF38-78CC56937BE7}">
      <dsp:nvSpPr>
        <dsp:cNvPr id="0" name=""/>
        <dsp:cNvSpPr/>
      </dsp:nvSpPr>
      <dsp:spPr>
        <a:xfrm>
          <a:off x="2835788" y="1266952"/>
          <a:ext cx="2025563" cy="1215337"/>
        </a:xfrm>
        <a:prstGeom prst="roundRect">
          <a:avLst>
            <a:gd name="adj" fmla="val 10000"/>
          </a:avLst>
        </a:prstGeom>
        <a:solidFill>
          <a:srgbClr val="80A43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Local Competition</a:t>
          </a:r>
        </a:p>
      </dsp:txBody>
      <dsp:txXfrm>
        <a:off x="2871384" y="1302548"/>
        <a:ext cx="1954371" cy="1144145"/>
      </dsp:txXfrm>
    </dsp:sp>
    <dsp:sp modelId="{AA62AF6C-D471-4E6E-ABB0-1C0D7265550B}">
      <dsp:nvSpPr>
        <dsp:cNvPr id="0" name=""/>
        <dsp:cNvSpPr/>
      </dsp:nvSpPr>
      <dsp:spPr>
        <a:xfrm>
          <a:off x="5063907" y="1623451"/>
          <a:ext cx="429419" cy="502339"/>
        </a:xfrm>
        <a:prstGeom prst="rightArrow">
          <a:avLst>
            <a:gd name="adj1" fmla="val 60000"/>
            <a:gd name="adj2" fmla="val 50000"/>
          </a:avLst>
        </a:prstGeom>
        <a:solidFill>
          <a:srgbClr val="DBDB8E"/>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5063907" y="1723919"/>
        <a:ext cx="300593" cy="301403"/>
      </dsp:txXfrm>
    </dsp:sp>
    <dsp:sp modelId="{BE681887-AA7D-45F7-9CB6-62BAFD7A3FCF}">
      <dsp:nvSpPr>
        <dsp:cNvPr id="0" name=""/>
        <dsp:cNvSpPr/>
      </dsp:nvSpPr>
      <dsp:spPr>
        <a:xfrm>
          <a:off x="5671576" y="1266952"/>
          <a:ext cx="2025563" cy="1215337"/>
        </a:xfrm>
        <a:prstGeom prst="roundRect">
          <a:avLst>
            <a:gd name="adj" fmla="val 10000"/>
          </a:avLst>
        </a:prstGeom>
        <a:solidFill>
          <a:srgbClr val="80A43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Ranking Process</a:t>
          </a:r>
        </a:p>
      </dsp:txBody>
      <dsp:txXfrm>
        <a:off x="5707172" y="1302548"/>
        <a:ext cx="1954371" cy="1144145"/>
      </dsp:txXfrm>
    </dsp:sp>
    <dsp:sp modelId="{8F46AEE1-0F19-4F62-A976-2C8BB18AA04A}">
      <dsp:nvSpPr>
        <dsp:cNvPr id="0" name=""/>
        <dsp:cNvSpPr/>
      </dsp:nvSpPr>
      <dsp:spPr>
        <a:xfrm>
          <a:off x="7899696" y="1623451"/>
          <a:ext cx="429419" cy="502339"/>
        </a:xfrm>
        <a:prstGeom prst="rightArrow">
          <a:avLst>
            <a:gd name="adj1" fmla="val 60000"/>
            <a:gd name="adj2" fmla="val 50000"/>
          </a:avLst>
        </a:prstGeom>
        <a:solidFill>
          <a:srgbClr val="DBDB8E"/>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7899696" y="1723919"/>
        <a:ext cx="300593" cy="301403"/>
      </dsp:txXfrm>
    </dsp:sp>
    <dsp:sp modelId="{C4D68125-1EA4-4E0A-A55E-5BFC9DAD6C33}">
      <dsp:nvSpPr>
        <dsp:cNvPr id="0" name=""/>
        <dsp:cNvSpPr/>
      </dsp:nvSpPr>
      <dsp:spPr>
        <a:xfrm>
          <a:off x="8507365" y="1266952"/>
          <a:ext cx="2025563" cy="1215337"/>
        </a:xfrm>
        <a:prstGeom prst="roundRect">
          <a:avLst>
            <a:gd name="adj" fmla="val 10000"/>
          </a:avLst>
        </a:prstGeom>
        <a:solidFill>
          <a:srgbClr val="80A43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Priority Listing</a:t>
          </a:r>
        </a:p>
      </dsp:txBody>
      <dsp:txXfrm>
        <a:off x="8542961" y="1302548"/>
        <a:ext cx="1954371" cy="1144145"/>
      </dsp:txXfrm>
    </dsp:sp>
    <dsp:sp modelId="{38344933-47F1-433E-BB80-6DC8E4DDB950}">
      <dsp:nvSpPr>
        <dsp:cNvPr id="0" name=""/>
        <dsp:cNvSpPr/>
      </dsp:nvSpPr>
      <dsp:spPr>
        <a:xfrm>
          <a:off x="10735484" y="1623451"/>
          <a:ext cx="429419" cy="502339"/>
        </a:xfrm>
        <a:prstGeom prst="rightArrow">
          <a:avLst>
            <a:gd name="adj1" fmla="val 60000"/>
            <a:gd name="adj2" fmla="val 50000"/>
          </a:avLst>
        </a:prstGeom>
        <a:solidFill>
          <a:srgbClr val="DBDB8E"/>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10735484" y="1723919"/>
        <a:ext cx="300593" cy="301403"/>
      </dsp:txXfrm>
    </dsp:sp>
    <dsp:sp modelId="{81B1A2F1-9346-41CF-A41C-95038C1A7EC3}">
      <dsp:nvSpPr>
        <dsp:cNvPr id="0" name=""/>
        <dsp:cNvSpPr/>
      </dsp:nvSpPr>
      <dsp:spPr>
        <a:xfrm>
          <a:off x="11343153" y="1266952"/>
          <a:ext cx="2025563" cy="1215337"/>
        </a:xfrm>
        <a:prstGeom prst="roundRect">
          <a:avLst>
            <a:gd name="adj" fmla="val 10000"/>
          </a:avLst>
        </a:prstGeom>
        <a:solidFill>
          <a:srgbClr val="80A43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HUD Review</a:t>
          </a:r>
        </a:p>
      </dsp:txBody>
      <dsp:txXfrm>
        <a:off x="11378749" y="1302548"/>
        <a:ext cx="1954371" cy="1144145"/>
      </dsp:txXfrm>
    </dsp:sp>
    <dsp:sp modelId="{A0884786-8CD7-48E7-814E-551422DD2430}">
      <dsp:nvSpPr>
        <dsp:cNvPr id="0" name=""/>
        <dsp:cNvSpPr/>
      </dsp:nvSpPr>
      <dsp:spPr>
        <a:xfrm>
          <a:off x="13571272" y="1623451"/>
          <a:ext cx="429419" cy="502339"/>
        </a:xfrm>
        <a:prstGeom prst="rightArrow">
          <a:avLst>
            <a:gd name="adj1" fmla="val 60000"/>
            <a:gd name="adj2" fmla="val 50000"/>
          </a:avLst>
        </a:prstGeom>
        <a:solidFill>
          <a:srgbClr val="DBDB8E"/>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13571272" y="1723919"/>
        <a:ext cx="300593" cy="301403"/>
      </dsp:txXfrm>
    </dsp:sp>
    <dsp:sp modelId="{16751508-6B2C-4EB2-8489-CF38117F4410}">
      <dsp:nvSpPr>
        <dsp:cNvPr id="0" name=""/>
        <dsp:cNvSpPr/>
      </dsp:nvSpPr>
      <dsp:spPr>
        <a:xfrm>
          <a:off x="14178941" y="1266952"/>
          <a:ext cx="2025563" cy="1215337"/>
        </a:xfrm>
        <a:prstGeom prst="roundRect">
          <a:avLst>
            <a:gd name="adj" fmla="val 10000"/>
          </a:avLst>
        </a:prstGeom>
        <a:solidFill>
          <a:srgbClr val="80A43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Funding Awards</a:t>
          </a:r>
        </a:p>
      </dsp:txBody>
      <dsp:txXfrm>
        <a:off x="14214537" y="1302548"/>
        <a:ext cx="1954371" cy="11441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918B92-26D2-4A25-ACD6-3FFD720E02E6}">
      <dsp:nvSpPr>
        <dsp:cNvPr id="0" name=""/>
        <dsp:cNvSpPr/>
      </dsp:nvSpPr>
      <dsp:spPr>
        <a:xfrm>
          <a:off x="2414768" y="3529920"/>
          <a:ext cx="4522389" cy="3016434"/>
        </a:xfrm>
        <a:prstGeom prst="rect">
          <a:avLst/>
        </a:prstGeom>
        <a:solidFill>
          <a:schemeClr val="accent5">
            <a:lumMod val="20000"/>
            <a:lumOff val="80000"/>
            <a:alpha val="9000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256032" rIns="256032" bIns="256032" numCol="1" spcCol="1270" anchor="ctr" anchorCtr="0">
          <a:noAutofit/>
        </a:bodyPr>
        <a:lstStyle/>
        <a:p>
          <a:pPr marL="0" lvl="0" indent="0" algn="l" defTabSz="1600200">
            <a:lnSpc>
              <a:spcPct val="90000"/>
            </a:lnSpc>
            <a:spcBef>
              <a:spcPct val="0"/>
            </a:spcBef>
            <a:spcAft>
              <a:spcPct val="35000"/>
            </a:spcAft>
            <a:buNone/>
          </a:pPr>
          <a:r>
            <a:rPr lang="en-US" sz="3600" b="1" u="sng" kern="1200" dirty="0">
              <a:latin typeface="Aptos" panose="020B0004020202020204" pitchFamily="34" charset="0"/>
            </a:rPr>
            <a:t>60% </a:t>
          </a:r>
          <a:r>
            <a:rPr lang="en-US" sz="3600" kern="1200" dirty="0">
              <a:latin typeface="Aptos" panose="020B0004020202020204" pitchFamily="34" charset="0"/>
            </a:rPr>
            <a:t>of CoC’s Annual Renewal Demand (ARD) guaranteed to be returned to the community</a:t>
          </a:r>
        </a:p>
      </dsp:txBody>
      <dsp:txXfrm>
        <a:off x="3138351" y="3529920"/>
        <a:ext cx="3798807" cy="3016434"/>
      </dsp:txXfrm>
    </dsp:sp>
    <dsp:sp modelId="{9D3763E6-F48C-446F-B9B5-FE5455E5C33A}">
      <dsp:nvSpPr>
        <dsp:cNvPr id="0" name=""/>
        <dsp:cNvSpPr/>
      </dsp:nvSpPr>
      <dsp:spPr>
        <a:xfrm>
          <a:off x="2827" y="2323950"/>
          <a:ext cx="3014926" cy="3014926"/>
        </a:xfrm>
        <a:prstGeom prst="ellipse">
          <a:avLst/>
        </a:prstGeom>
        <a:solidFill>
          <a:srgbClr val="09354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0">
            <a:lnSpc>
              <a:spcPct val="90000"/>
            </a:lnSpc>
            <a:spcBef>
              <a:spcPct val="0"/>
            </a:spcBef>
            <a:spcAft>
              <a:spcPct val="35000"/>
            </a:spcAft>
            <a:buNone/>
          </a:pPr>
          <a:r>
            <a:rPr lang="en-US" sz="6000" kern="1200" dirty="0">
              <a:latin typeface="Aptos" panose="020B0004020202020204" pitchFamily="34" charset="0"/>
            </a:rPr>
            <a:t>TIER 1</a:t>
          </a:r>
        </a:p>
      </dsp:txBody>
      <dsp:txXfrm>
        <a:off x="444353" y="2765476"/>
        <a:ext cx="2131874" cy="2131874"/>
      </dsp:txXfrm>
    </dsp:sp>
    <dsp:sp modelId="{84949C59-7C03-4579-A41F-F54596E23924}">
      <dsp:nvSpPr>
        <dsp:cNvPr id="0" name=""/>
        <dsp:cNvSpPr/>
      </dsp:nvSpPr>
      <dsp:spPr>
        <a:xfrm>
          <a:off x="9952085" y="3529920"/>
          <a:ext cx="4522389" cy="3016434"/>
        </a:xfrm>
        <a:prstGeom prst="rect">
          <a:avLst/>
        </a:prstGeom>
        <a:solidFill>
          <a:schemeClr val="accent3">
            <a:lumMod val="20000"/>
            <a:lumOff val="80000"/>
            <a:alpha val="90000"/>
          </a:schemeClr>
        </a:solidFill>
        <a:ln w="25400" cap="flat" cmpd="sng" algn="ctr">
          <a:solidFill>
            <a:schemeClr val="accent2">
              <a:tint val="40000"/>
              <a:alpha val="90000"/>
              <a:hueOff val="5025821"/>
              <a:satOff val="-4378"/>
              <a:lumOff val="-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248920" rIns="248920" bIns="248920" numCol="1" spcCol="1270" anchor="ctr" anchorCtr="0">
          <a:noAutofit/>
        </a:bodyPr>
        <a:lstStyle/>
        <a:p>
          <a:pPr marL="0" lvl="0" indent="0" algn="l" defTabSz="1555750">
            <a:lnSpc>
              <a:spcPct val="90000"/>
            </a:lnSpc>
            <a:spcBef>
              <a:spcPct val="0"/>
            </a:spcBef>
            <a:spcAft>
              <a:spcPct val="35000"/>
            </a:spcAft>
            <a:buNone/>
          </a:pPr>
          <a:r>
            <a:rPr lang="en-US" sz="3500" b="1" u="sng" kern="1200" dirty="0">
              <a:latin typeface="Aptos" panose="020B0004020202020204" pitchFamily="34" charset="0"/>
            </a:rPr>
            <a:t>40% </a:t>
          </a:r>
          <a:r>
            <a:rPr lang="en-US" sz="3500" kern="1200" dirty="0">
              <a:latin typeface="Aptos" panose="020B0004020202020204" pitchFamily="34" charset="0"/>
            </a:rPr>
            <a:t>of CoC’s Annual Renewal Demand (ARD) dependent on competition </a:t>
          </a:r>
        </a:p>
      </dsp:txBody>
      <dsp:txXfrm>
        <a:off x="10675667" y="3529920"/>
        <a:ext cx="3798807" cy="3016434"/>
      </dsp:txXfrm>
    </dsp:sp>
    <dsp:sp modelId="{7C680D02-6C9D-4461-A56D-B714C5664AED}">
      <dsp:nvSpPr>
        <dsp:cNvPr id="0" name=""/>
        <dsp:cNvSpPr/>
      </dsp:nvSpPr>
      <dsp:spPr>
        <a:xfrm>
          <a:off x="7540144" y="2323950"/>
          <a:ext cx="3014926" cy="3014926"/>
        </a:xfrm>
        <a:prstGeom prst="ellipse">
          <a:avLst/>
        </a:prstGeom>
        <a:solidFill>
          <a:srgbClr val="80A43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0">
            <a:lnSpc>
              <a:spcPct val="90000"/>
            </a:lnSpc>
            <a:spcBef>
              <a:spcPct val="0"/>
            </a:spcBef>
            <a:spcAft>
              <a:spcPct val="35000"/>
            </a:spcAft>
            <a:buNone/>
          </a:pPr>
          <a:r>
            <a:rPr lang="en-US" sz="6000" kern="1200" dirty="0">
              <a:latin typeface="Aptos" panose="020B0004020202020204" pitchFamily="34" charset="0"/>
            </a:rPr>
            <a:t>TIER 2</a:t>
          </a:r>
        </a:p>
      </dsp:txBody>
      <dsp:txXfrm>
        <a:off x="7981670" y="2765476"/>
        <a:ext cx="2131874" cy="2131874"/>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CE4B7F2-ADF8-489A-B92A-EAA4B6239263}" type="datetimeFigureOut">
              <a:rPr lang="en-US" smtClean="0"/>
              <a:t>7/13/2026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3959C3F-B973-4735-AFCB-229AAF4C099C}" type="slidenum">
              <a:rPr lang="en-US" smtClean="0"/>
              <a:t>‹#›</a:t>
            </a:fld>
            <a:endParaRPr lang="en-US"/>
          </a:p>
        </p:txBody>
      </p:sp>
    </p:spTree>
    <p:extLst>
      <p:ext uri="{BB962C8B-B14F-4D97-AF65-F5344CB8AC3E}">
        <p14:creationId xmlns:p14="http://schemas.microsoft.com/office/powerpoint/2010/main" val="1047482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959C3F-B973-4735-AFCB-229AAF4C099C}" type="slidenum">
              <a:rPr lang="en-US" smtClean="0"/>
              <a:t>1</a:t>
            </a:fld>
            <a:endParaRPr lang="en-US"/>
          </a:p>
        </p:txBody>
      </p:sp>
    </p:spTree>
    <p:extLst>
      <p:ext uri="{BB962C8B-B14F-4D97-AF65-F5344CB8AC3E}">
        <p14:creationId xmlns:p14="http://schemas.microsoft.com/office/powerpoint/2010/main" val="2903289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Condensed version of timeline</a:t>
            </a:r>
          </a:p>
          <a:p>
            <a:pPr marL="174708" indent="-174708">
              <a:buFont typeface="Arial" panose="020B0604020202020204" pitchFamily="34" charset="0"/>
              <a:buChar char="•"/>
            </a:pPr>
            <a:r>
              <a:rPr lang="en-US" dirty="0"/>
              <a:t>Once your application is accepted for ranking by BKRHC, applicants should start working in </a:t>
            </a:r>
            <a:r>
              <a:rPr lang="en-US" dirty="0" err="1"/>
              <a:t>eSNAPS</a:t>
            </a:r>
            <a:r>
              <a:rPr lang="en-US" dirty="0"/>
              <a:t>; </a:t>
            </a:r>
          </a:p>
          <a:p>
            <a:pPr marL="174708" indent="-174708">
              <a:buFont typeface="Arial" panose="020B0604020202020204" pitchFamily="34" charset="0"/>
              <a:buChar char="•"/>
            </a:pPr>
            <a:r>
              <a:rPr lang="en-US" dirty="0">
                <a:highlight>
                  <a:srgbClr val="FFFF00"/>
                </a:highlight>
              </a:rPr>
              <a:t>HUD </a:t>
            </a:r>
            <a:r>
              <a:rPr lang="en-US" dirty="0" err="1">
                <a:highlight>
                  <a:srgbClr val="FFFF00"/>
                </a:highlight>
              </a:rPr>
              <a:t>eSNAPS</a:t>
            </a:r>
            <a:r>
              <a:rPr lang="en-US" dirty="0">
                <a:highlight>
                  <a:srgbClr val="FFFF00"/>
                </a:highlight>
              </a:rPr>
              <a:t> guide will be sent with the ranking packets </a:t>
            </a:r>
          </a:p>
        </p:txBody>
      </p:sp>
      <p:sp>
        <p:nvSpPr>
          <p:cNvPr id="4" name="Slide Number Placeholder 3"/>
          <p:cNvSpPr>
            <a:spLocks noGrp="1"/>
          </p:cNvSpPr>
          <p:nvPr>
            <p:ph type="sldNum" sz="quarter" idx="5"/>
          </p:nvPr>
        </p:nvSpPr>
        <p:spPr/>
        <p:txBody>
          <a:bodyPr/>
          <a:lstStyle/>
          <a:p>
            <a:fld id="{A3959C3F-B973-4735-AFCB-229AAF4C099C}" type="slidenum">
              <a:rPr lang="en-US" smtClean="0"/>
              <a:t>10</a:t>
            </a:fld>
            <a:endParaRPr lang="en-US"/>
          </a:p>
        </p:txBody>
      </p:sp>
    </p:spTree>
    <p:extLst>
      <p:ext uri="{BB962C8B-B14F-4D97-AF65-F5344CB8AC3E}">
        <p14:creationId xmlns:p14="http://schemas.microsoft.com/office/powerpoint/2010/main" val="9334805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959C3F-B973-4735-AFCB-229AAF4C099C}" type="slidenum">
              <a:rPr lang="en-US" smtClean="0"/>
              <a:t>11</a:t>
            </a:fld>
            <a:endParaRPr lang="en-US"/>
          </a:p>
        </p:txBody>
      </p:sp>
    </p:spTree>
    <p:extLst>
      <p:ext uri="{BB962C8B-B14F-4D97-AF65-F5344CB8AC3E}">
        <p14:creationId xmlns:p14="http://schemas.microsoft.com/office/powerpoint/2010/main" val="10215621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959C3F-B973-4735-AFCB-229AAF4C099C}" type="slidenum">
              <a:rPr lang="en-US" smtClean="0"/>
              <a:t>12</a:t>
            </a:fld>
            <a:endParaRPr lang="en-US"/>
          </a:p>
        </p:txBody>
      </p:sp>
    </p:spTree>
    <p:extLst>
      <p:ext uri="{BB962C8B-B14F-4D97-AF65-F5344CB8AC3E}">
        <p14:creationId xmlns:p14="http://schemas.microsoft.com/office/powerpoint/2010/main" val="19317386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all projects in tier two may not be funded</a:t>
            </a:r>
          </a:p>
          <a:p>
            <a:endParaRPr lang="en-US" dirty="0"/>
          </a:p>
          <a:p>
            <a:r>
              <a:rPr lang="en-US" dirty="0"/>
              <a:t>The </a:t>
            </a:r>
            <a:r>
              <a:rPr lang="en-US" b="1" dirty="0"/>
              <a:t>two-tier ranking process</a:t>
            </a:r>
            <a:r>
              <a:rPr lang="en-US" dirty="0"/>
              <a:t> is HUD's method for deciding which Continuum of Care (CoC) projects are funded when there is not enough money to fund every project. Each CoC must rank all renewal and new projects on its Priority Listing, but where a project falls (Tier 1 or Tier 2) significantly affects its likelihood of being funded. For FY 2026, HUD made a major change by reducing Tier 1 from previous years to </a:t>
            </a:r>
            <a:r>
              <a:rPr lang="en-US" b="1" dirty="0"/>
              <a:t>60% of a CoC's Annual Renewal Demand (ARD)</a:t>
            </a:r>
            <a:r>
              <a:rPr lang="en-US" dirty="0"/>
              <a:t>. </a:t>
            </a:r>
          </a:p>
          <a:p>
            <a:endParaRPr lang="en-US" dirty="0"/>
          </a:p>
          <a:p>
            <a:r>
              <a:rPr lang="en-US" dirty="0"/>
              <a:t>Unlike Tier 1, projects in Tier 2 </a:t>
            </a:r>
            <a:r>
              <a:rPr lang="en-US" b="1" dirty="0"/>
              <a:t>compete nationally</a:t>
            </a:r>
            <a:r>
              <a:rPr lang="en-US" dirty="0"/>
              <a:t>. HUD scores each Tier 2 project using factors such as:</a:t>
            </a:r>
          </a:p>
          <a:p>
            <a:pPr marL="174708" indent="-174708">
              <a:buFont typeface="Arial" panose="020B0604020202020204" pitchFamily="34" charset="0"/>
              <a:buChar char="•"/>
            </a:pPr>
            <a:r>
              <a:rPr lang="en-US" dirty="0"/>
              <a:t>The CoC's overall application score, </a:t>
            </a:r>
          </a:p>
          <a:p>
            <a:pPr marL="174708" indent="-174708">
              <a:buFont typeface="Arial" panose="020B0604020202020204" pitchFamily="34" charset="0"/>
              <a:buChar char="•"/>
            </a:pPr>
            <a:r>
              <a:rPr lang="en-US" dirty="0"/>
              <a:t>The project's ranking on the Priority Listing, and </a:t>
            </a:r>
          </a:p>
          <a:p>
            <a:pPr marL="174708" indent="-174708">
              <a:buFont typeface="Arial" panose="020B0604020202020204" pitchFamily="34" charset="0"/>
              <a:buChar char="•"/>
            </a:pPr>
            <a:r>
              <a:rPr lang="en-US" dirty="0"/>
              <a:t>Other project-specific scoring factors identified in the NOFO.</a:t>
            </a:r>
          </a:p>
          <a:p>
            <a:endParaRPr lang="en-US" dirty="0"/>
          </a:p>
          <a:p>
            <a:r>
              <a:rPr lang="en-US" dirty="0"/>
              <a:t>If your project is ranked in tier 2, it doesn’t mean you will be awarded. HUD announcements make it official, tentative award announcements in December </a:t>
            </a:r>
          </a:p>
        </p:txBody>
      </p:sp>
      <p:sp>
        <p:nvSpPr>
          <p:cNvPr id="4" name="Slide Number Placeholder 3"/>
          <p:cNvSpPr>
            <a:spLocks noGrp="1"/>
          </p:cNvSpPr>
          <p:nvPr>
            <p:ph type="sldNum" sz="quarter" idx="5"/>
          </p:nvPr>
        </p:nvSpPr>
        <p:spPr/>
        <p:txBody>
          <a:bodyPr/>
          <a:lstStyle/>
          <a:p>
            <a:fld id="{A3959C3F-B973-4735-AFCB-229AAF4C099C}" type="slidenum">
              <a:rPr lang="en-US" smtClean="0"/>
              <a:t>13</a:t>
            </a:fld>
            <a:endParaRPr lang="en-US"/>
          </a:p>
        </p:txBody>
      </p:sp>
    </p:spTree>
    <p:extLst>
      <p:ext uri="{BB962C8B-B14F-4D97-AF65-F5344CB8AC3E}">
        <p14:creationId xmlns:p14="http://schemas.microsoft.com/office/powerpoint/2010/main" val="38895184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959C3F-B973-4735-AFCB-229AAF4C099C}" type="slidenum">
              <a:rPr lang="en-US" smtClean="0"/>
              <a:t>14</a:t>
            </a:fld>
            <a:endParaRPr lang="en-US"/>
          </a:p>
        </p:txBody>
      </p:sp>
    </p:spTree>
    <p:extLst>
      <p:ext uri="{BB962C8B-B14F-4D97-AF65-F5344CB8AC3E}">
        <p14:creationId xmlns:p14="http://schemas.microsoft.com/office/powerpoint/2010/main" val="30208115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dirty="0"/>
              <a:t>Cannot give advise on their proposed project, only technical questions</a:t>
            </a:r>
          </a:p>
          <a:p>
            <a:pPr marL="174708" indent="-174708">
              <a:buFont typeface="Arial" panose="020B0604020202020204" pitchFamily="34" charset="0"/>
              <a:buChar char="•"/>
            </a:pPr>
            <a:r>
              <a:rPr lang="en-US" dirty="0"/>
              <a:t>If selected to move forward with ranking packets, emphasize quality writing</a:t>
            </a:r>
          </a:p>
        </p:txBody>
      </p:sp>
      <p:sp>
        <p:nvSpPr>
          <p:cNvPr id="4" name="Slide Number Placeholder 3"/>
          <p:cNvSpPr>
            <a:spLocks noGrp="1"/>
          </p:cNvSpPr>
          <p:nvPr>
            <p:ph type="sldNum" sz="quarter" idx="5"/>
          </p:nvPr>
        </p:nvSpPr>
        <p:spPr/>
        <p:txBody>
          <a:bodyPr/>
          <a:lstStyle/>
          <a:p>
            <a:fld id="{A3959C3F-B973-4735-AFCB-229AAF4C099C}" type="slidenum">
              <a:rPr lang="en-US" smtClean="0"/>
              <a:t>15</a:t>
            </a:fld>
            <a:endParaRPr lang="en-US"/>
          </a:p>
        </p:txBody>
      </p:sp>
    </p:spTree>
    <p:extLst>
      <p:ext uri="{BB962C8B-B14F-4D97-AF65-F5344CB8AC3E}">
        <p14:creationId xmlns:p14="http://schemas.microsoft.com/office/powerpoint/2010/main" val="14368236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959C3F-B973-4735-AFCB-229AAF4C099C}" type="slidenum">
              <a:rPr lang="en-US" smtClean="0"/>
              <a:t>16</a:t>
            </a:fld>
            <a:endParaRPr lang="en-US"/>
          </a:p>
        </p:txBody>
      </p:sp>
    </p:spTree>
    <p:extLst>
      <p:ext uri="{BB962C8B-B14F-4D97-AF65-F5344CB8AC3E}">
        <p14:creationId xmlns:p14="http://schemas.microsoft.com/office/powerpoint/2010/main" val="345106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959C3F-B973-4735-AFCB-229AAF4C099C}" type="slidenum">
              <a:rPr lang="en-US" smtClean="0"/>
              <a:t>2</a:t>
            </a:fld>
            <a:endParaRPr lang="en-US"/>
          </a:p>
        </p:txBody>
      </p:sp>
    </p:spTree>
    <p:extLst>
      <p:ext uri="{BB962C8B-B14F-4D97-AF65-F5344CB8AC3E}">
        <p14:creationId xmlns:p14="http://schemas.microsoft.com/office/powerpoint/2010/main" val="1795413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959C3F-B973-4735-AFCB-229AAF4C099C}" type="slidenum">
              <a:rPr lang="en-US" smtClean="0"/>
              <a:t>3</a:t>
            </a:fld>
            <a:endParaRPr lang="en-US"/>
          </a:p>
        </p:txBody>
      </p:sp>
    </p:spTree>
    <p:extLst>
      <p:ext uri="{BB962C8B-B14F-4D97-AF65-F5344CB8AC3E}">
        <p14:creationId xmlns:p14="http://schemas.microsoft.com/office/powerpoint/2010/main" val="16543768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959C3F-B973-4735-AFCB-229AAF4C099C}" type="slidenum">
              <a:rPr lang="en-US" smtClean="0"/>
              <a:t>4</a:t>
            </a:fld>
            <a:endParaRPr lang="en-US"/>
          </a:p>
        </p:txBody>
      </p:sp>
    </p:spTree>
    <p:extLst>
      <p:ext uri="{BB962C8B-B14F-4D97-AF65-F5344CB8AC3E}">
        <p14:creationId xmlns:p14="http://schemas.microsoft.com/office/powerpoint/2010/main" val="7891051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959C3F-B973-4735-AFCB-229AAF4C099C}" type="slidenum">
              <a:rPr lang="en-US" smtClean="0"/>
              <a:t>5</a:t>
            </a:fld>
            <a:endParaRPr lang="en-US"/>
          </a:p>
        </p:txBody>
      </p:sp>
    </p:spTree>
    <p:extLst>
      <p:ext uri="{BB962C8B-B14F-4D97-AF65-F5344CB8AC3E}">
        <p14:creationId xmlns:p14="http://schemas.microsoft.com/office/powerpoint/2010/main" val="4008522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959C3F-B973-4735-AFCB-229AAF4C099C}" type="slidenum">
              <a:rPr lang="en-US" smtClean="0"/>
              <a:t>6</a:t>
            </a:fld>
            <a:endParaRPr lang="en-US"/>
          </a:p>
        </p:txBody>
      </p:sp>
    </p:spTree>
    <p:extLst>
      <p:ext uri="{BB962C8B-B14F-4D97-AF65-F5344CB8AC3E}">
        <p14:creationId xmlns:p14="http://schemas.microsoft.com/office/powerpoint/2010/main" val="3593809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959C3F-B973-4735-AFCB-229AAF4C099C}" type="slidenum">
              <a:rPr lang="en-US" smtClean="0"/>
              <a:t>7</a:t>
            </a:fld>
            <a:endParaRPr lang="en-US"/>
          </a:p>
        </p:txBody>
      </p:sp>
    </p:spTree>
    <p:extLst>
      <p:ext uri="{BB962C8B-B14F-4D97-AF65-F5344CB8AC3E}">
        <p14:creationId xmlns:p14="http://schemas.microsoft.com/office/powerpoint/2010/main" val="39767822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Must answer yes to all questions in the LOI to be deemed eligible and meet threshold criteria</a:t>
            </a:r>
          </a:p>
        </p:txBody>
      </p:sp>
      <p:sp>
        <p:nvSpPr>
          <p:cNvPr id="4" name="Slide Number Placeholder 3"/>
          <p:cNvSpPr>
            <a:spLocks noGrp="1"/>
          </p:cNvSpPr>
          <p:nvPr>
            <p:ph type="sldNum" sz="quarter" idx="5"/>
          </p:nvPr>
        </p:nvSpPr>
        <p:spPr/>
        <p:txBody>
          <a:bodyPr/>
          <a:lstStyle/>
          <a:p>
            <a:fld id="{A3959C3F-B973-4735-AFCB-229AAF4C099C}" type="slidenum">
              <a:rPr lang="en-US" smtClean="0"/>
              <a:t>8</a:t>
            </a:fld>
            <a:endParaRPr lang="en-US"/>
          </a:p>
        </p:txBody>
      </p:sp>
    </p:spTree>
    <p:extLst>
      <p:ext uri="{BB962C8B-B14F-4D97-AF65-F5344CB8AC3E}">
        <p14:creationId xmlns:p14="http://schemas.microsoft.com/office/powerpoint/2010/main" val="13140453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959C3F-B973-4735-AFCB-229AAF4C099C}" type="slidenum">
              <a:rPr lang="en-US" smtClean="0"/>
              <a:t>9</a:t>
            </a:fld>
            <a:endParaRPr lang="en-US"/>
          </a:p>
        </p:txBody>
      </p:sp>
    </p:spTree>
    <p:extLst>
      <p:ext uri="{BB962C8B-B14F-4D97-AF65-F5344CB8AC3E}">
        <p14:creationId xmlns:p14="http://schemas.microsoft.com/office/powerpoint/2010/main" val="921248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mailto:info@bkrhc.org"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hyperlink" Target="https://bkrhc.org/notice-of-funding-opportunity-nofo-call-for-letters-of-intent-loi-fy-2026-u-s-department-of-housing-and-urban-development-hud-continuum-of-care-coc-competition-and-youth-homeless-d/"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bkrhc.org/notice-of-funding-opportunity-nofo-call-for-letters-of-intent-loi-fy-2026-u-s-department-of-housing-and-urban-development-hud-continuum-of-care-coc-competition-and-youth-homeless-d/"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hyperlink" Target="mailto:info@bkrhc.org"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5140587" y="5046029"/>
            <a:ext cx="3147413" cy="5240971"/>
            <a:chOff x="0" y="0"/>
            <a:chExt cx="1024295" cy="1680457"/>
          </a:xfrm>
          <a:solidFill>
            <a:srgbClr val="DBDB8E"/>
          </a:solidFill>
        </p:grpSpPr>
        <p:sp>
          <p:nvSpPr>
            <p:cNvPr id="3" name="Freeform 3"/>
            <p:cNvSpPr/>
            <p:nvPr/>
          </p:nvSpPr>
          <p:spPr>
            <a:xfrm>
              <a:off x="0" y="0"/>
              <a:ext cx="1024295" cy="1680457"/>
            </a:xfrm>
            <a:custGeom>
              <a:avLst/>
              <a:gdLst/>
              <a:ahLst/>
              <a:cxnLst/>
              <a:rect l="l" t="t" r="r" b="b"/>
              <a:pathLst>
                <a:path w="1024295" h="1680457">
                  <a:moveTo>
                    <a:pt x="0" y="0"/>
                  </a:moveTo>
                  <a:lnTo>
                    <a:pt x="1024295" y="0"/>
                  </a:lnTo>
                  <a:lnTo>
                    <a:pt x="1024295" y="1680457"/>
                  </a:lnTo>
                  <a:lnTo>
                    <a:pt x="0" y="1680457"/>
                  </a:lnTo>
                  <a:close/>
                </a:path>
              </a:pathLst>
            </a:custGeom>
            <a:grpFill/>
            <a:ln>
              <a:solidFill>
                <a:srgbClr val="DBDB8E"/>
              </a:solidFill>
            </a:ln>
          </p:spPr>
          <p:txBody>
            <a:bodyPr/>
            <a:lstStyle/>
            <a:p>
              <a:endParaRPr lang="en-US"/>
            </a:p>
          </p:txBody>
        </p:sp>
        <p:sp>
          <p:nvSpPr>
            <p:cNvPr id="4" name="TextBox 4"/>
            <p:cNvSpPr txBox="1"/>
            <p:nvPr/>
          </p:nvSpPr>
          <p:spPr>
            <a:xfrm>
              <a:off x="0" y="-38100"/>
              <a:ext cx="1024295" cy="1718557"/>
            </a:xfrm>
            <a:prstGeom prst="rect">
              <a:avLst/>
            </a:prstGeom>
            <a:grpFill/>
            <a:ln>
              <a:solidFill>
                <a:srgbClr val="DBDB8E"/>
              </a:solidFill>
            </a:ln>
          </p:spPr>
          <p:txBody>
            <a:bodyPr lIns="50800" tIns="50800" rIns="50800" bIns="50800" rtlCol="0" anchor="ctr"/>
            <a:lstStyle/>
            <a:p>
              <a:pPr algn="ctr">
                <a:lnSpc>
                  <a:spcPts val="2659"/>
                </a:lnSpc>
                <a:spcBef>
                  <a:spcPct val="0"/>
                </a:spcBef>
              </a:pPr>
              <a:endParaRPr/>
            </a:p>
          </p:txBody>
        </p:sp>
      </p:grpSp>
      <p:grpSp>
        <p:nvGrpSpPr>
          <p:cNvPr id="5" name="Group 5"/>
          <p:cNvGrpSpPr/>
          <p:nvPr/>
        </p:nvGrpSpPr>
        <p:grpSpPr>
          <a:xfrm>
            <a:off x="1801310" y="1345755"/>
            <a:ext cx="341587" cy="3700274"/>
            <a:chOff x="0" y="0"/>
            <a:chExt cx="89965" cy="974558"/>
          </a:xfrm>
          <a:solidFill>
            <a:srgbClr val="093547"/>
          </a:solidFill>
        </p:grpSpPr>
        <p:sp>
          <p:nvSpPr>
            <p:cNvPr id="6" name="Freeform 6"/>
            <p:cNvSpPr/>
            <p:nvPr/>
          </p:nvSpPr>
          <p:spPr>
            <a:xfrm>
              <a:off x="0" y="0"/>
              <a:ext cx="89965" cy="974558"/>
            </a:xfrm>
            <a:custGeom>
              <a:avLst/>
              <a:gdLst/>
              <a:ahLst/>
              <a:cxnLst/>
              <a:rect l="l" t="t" r="r" b="b"/>
              <a:pathLst>
                <a:path w="89965" h="974558">
                  <a:moveTo>
                    <a:pt x="0" y="0"/>
                  </a:moveTo>
                  <a:lnTo>
                    <a:pt x="89965" y="0"/>
                  </a:lnTo>
                  <a:lnTo>
                    <a:pt x="89965" y="974558"/>
                  </a:lnTo>
                  <a:lnTo>
                    <a:pt x="0" y="974558"/>
                  </a:lnTo>
                  <a:close/>
                </a:path>
              </a:pathLst>
            </a:custGeom>
            <a:grpFill/>
          </p:spPr>
          <p:txBody>
            <a:bodyPr/>
            <a:lstStyle/>
            <a:p>
              <a:endParaRPr lang="en-US"/>
            </a:p>
          </p:txBody>
        </p:sp>
        <p:sp>
          <p:nvSpPr>
            <p:cNvPr id="7" name="TextBox 7"/>
            <p:cNvSpPr txBox="1"/>
            <p:nvPr/>
          </p:nvSpPr>
          <p:spPr>
            <a:xfrm>
              <a:off x="0" y="-38100"/>
              <a:ext cx="89965" cy="1012658"/>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8" name="Group 8"/>
          <p:cNvGrpSpPr/>
          <p:nvPr/>
        </p:nvGrpSpPr>
        <p:grpSpPr>
          <a:xfrm>
            <a:off x="1801310" y="5240971"/>
            <a:ext cx="341587" cy="3700274"/>
            <a:chOff x="0" y="0"/>
            <a:chExt cx="89965" cy="974558"/>
          </a:xfrm>
          <a:solidFill>
            <a:srgbClr val="6CC6B0"/>
          </a:solidFill>
        </p:grpSpPr>
        <p:sp>
          <p:nvSpPr>
            <p:cNvPr id="9" name="Freeform 9"/>
            <p:cNvSpPr/>
            <p:nvPr/>
          </p:nvSpPr>
          <p:spPr>
            <a:xfrm>
              <a:off x="0" y="0"/>
              <a:ext cx="89965" cy="974558"/>
            </a:xfrm>
            <a:custGeom>
              <a:avLst/>
              <a:gdLst/>
              <a:ahLst/>
              <a:cxnLst/>
              <a:rect l="l" t="t" r="r" b="b"/>
              <a:pathLst>
                <a:path w="89965" h="974558">
                  <a:moveTo>
                    <a:pt x="0" y="0"/>
                  </a:moveTo>
                  <a:lnTo>
                    <a:pt x="89965" y="0"/>
                  </a:lnTo>
                  <a:lnTo>
                    <a:pt x="89965" y="974558"/>
                  </a:lnTo>
                  <a:lnTo>
                    <a:pt x="0" y="974558"/>
                  </a:lnTo>
                  <a:close/>
                </a:path>
              </a:pathLst>
            </a:custGeom>
            <a:grpFill/>
            <a:ln>
              <a:solidFill>
                <a:srgbClr val="6CC6B0"/>
              </a:solidFill>
            </a:ln>
          </p:spPr>
          <p:txBody>
            <a:bodyPr/>
            <a:lstStyle/>
            <a:p>
              <a:endParaRPr lang="en-US">
                <a:solidFill>
                  <a:srgbClr val="ACC657"/>
                </a:solidFill>
              </a:endParaRPr>
            </a:p>
          </p:txBody>
        </p:sp>
        <p:sp>
          <p:nvSpPr>
            <p:cNvPr id="10" name="TextBox 10"/>
            <p:cNvSpPr txBox="1"/>
            <p:nvPr/>
          </p:nvSpPr>
          <p:spPr>
            <a:xfrm>
              <a:off x="0" y="-38100"/>
              <a:ext cx="89965" cy="1012658"/>
            </a:xfrm>
            <a:prstGeom prst="rect">
              <a:avLst/>
            </a:prstGeom>
            <a:grpFill/>
            <a:ln>
              <a:solidFill>
                <a:srgbClr val="6CC6B0"/>
              </a:solidFill>
            </a:ln>
          </p:spPr>
          <p:txBody>
            <a:bodyPr lIns="50800" tIns="50800" rIns="50800" bIns="50800" rtlCol="0" anchor="ctr"/>
            <a:lstStyle/>
            <a:p>
              <a:pPr algn="ctr">
                <a:lnSpc>
                  <a:spcPts val="2659"/>
                </a:lnSpc>
                <a:spcBef>
                  <a:spcPct val="0"/>
                </a:spcBef>
              </a:pPr>
              <a:endParaRPr>
                <a:solidFill>
                  <a:srgbClr val="ACC657"/>
                </a:solidFill>
              </a:endParaRPr>
            </a:p>
          </p:txBody>
        </p:sp>
      </p:grpSp>
      <p:sp>
        <p:nvSpPr>
          <p:cNvPr id="11" name="TextBox 11"/>
          <p:cNvSpPr txBox="1"/>
          <p:nvPr/>
        </p:nvSpPr>
        <p:spPr>
          <a:xfrm>
            <a:off x="3197022" y="1204781"/>
            <a:ext cx="9917399" cy="3462486"/>
          </a:xfrm>
          <a:prstGeom prst="rect">
            <a:avLst/>
          </a:prstGeom>
        </p:spPr>
        <p:txBody>
          <a:bodyPr wrap="square" lIns="0" tIns="0" rIns="0" bIns="0" rtlCol="0" anchor="t">
            <a:spAutoFit/>
          </a:bodyPr>
          <a:lstStyle/>
          <a:p>
            <a:pPr>
              <a:lnSpc>
                <a:spcPts val="9000"/>
              </a:lnSpc>
            </a:pPr>
            <a:r>
              <a:rPr lang="en-US" sz="7500" b="1" dirty="0">
                <a:solidFill>
                  <a:srgbClr val="093547"/>
                </a:solidFill>
                <a:latin typeface="Aptos" panose="020B0004020202020204" pitchFamily="34" charset="0"/>
              </a:rPr>
              <a:t>FY 2026 HUD NOFO COMPETITION </a:t>
            </a:r>
          </a:p>
          <a:p>
            <a:pPr>
              <a:lnSpc>
                <a:spcPts val="9000"/>
              </a:lnSpc>
            </a:pPr>
            <a:r>
              <a:rPr lang="en-US" sz="7500" b="1" dirty="0">
                <a:solidFill>
                  <a:srgbClr val="093547"/>
                </a:solidFill>
                <a:latin typeface="Aptos" panose="020B0004020202020204" pitchFamily="34" charset="0"/>
              </a:rPr>
              <a:t>OVERVIEW</a:t>
            </a:r>
            <a:endParaRPr lang="en-US" sz="7500" b="1" dirty="0">
              <a:solidFill>
                <a:srgbClr val="093547"/>
              </a:solidFill>
              <a:latin typeface="Aptos" panose="020B0004020202020204" pitchFamily="34" charset="0"/>
              <a:ea typeface="League Spartan"/>
              <a:cs typeface="League Spartan"/>
              <a:sym typeface="League Spartan"/>
            </a:endParaRPr>
          </a:p>
        </p:txBody>
      </p:sp>
      <p:grpSp>
        <p:nvGrpSpPr>
          <p:cNvPr id="12" name="Group 12"/>
          <p:cNvGrpSpPr/>
          <p:nvPr/>
        </p:nvGrpSpPr>
        <p:grpSpPr>
          <a:xfrm rot="-5400000">
            <a:off x="7769020" y="295160"/>
            <a:ext cx="47625" cy="9127710"/>
            <a:chOff x="0" y="0"/>
            <a:chExt cx="12543" cy="2404006"/>
          </a:xfrm>
          <a:solidFill>
            <a:srgbClr val="DBDB8E"/>
          </a:solidFill>
        </p:grpSpPr>
        <p:sp>
          <p:nvSpPr>
            <p:cNvPr id="13" name="Freeform 13"/>
            <p:cNvSpPr/>
            <p:nvPr/>
          </p:nvSpPr>
          <p:spPr>
            <a:xfrm>
              <a:off x="0" y="0"/>
              <a:ext cx="12543" cy="2404006"/>
            </a:xfrm>
            <a:custGeom>
              <a:avLst/>
              <a:gdLst/>
              <a:ahLst/>
              <a:cxnLst/>
              <a:rect l="l" t="t" r="r" b="b"/>
              <a:pathLst>
                <a:path w="12543" h="2404006">
                  <a:moveTo>
                    <a:pt x="0" y="0"/>
                  </a:moveTo>
                  <a:lnTo>
                    <a:pt x="12543" y="0"/>
                  </a:lnTo>
                  <a:lnTo>
                    <a:pt x="12543" y="2404006"/>
                  </a:lnTo>
                  <a:lnTo>
                    <a:pt x="0" y="2404006"/>
                  </a:lnTo>
                  <a:close/>
                </a:path>
              </a:pathLst>
            </a:custGeom>
            <a:grpFill/>
            <a:ln>
              <a:noFill/>
            </a:ln>
          </p:spPr>
          <p:txBody>
            <a:bodyPr/>
            <a:lstStyle/>
            <a:p>
              <a:endParaRPr lang="en-US"/>
            </a:p>
          </p:txBody>
        </p:sp>
        <p:sp>
          <p:nvSpPr>
            <p:cNvPr id="14" name="TextBox 14"/>
            <p:cNvSpPr txBox="1"/>
            <p:nvPr/>
          </p:nvSpPr>
          <p:spPr>
            <a:xfrm>
              <a:off x="0" y="-38100"/>
              <a:ext cx="12543" cy="2442106"/>
            </a:xfrm>
            <a:prstGeom prst="rect">
              <a:avLst/>
            </a:prstGeom>
            <a:grpFill/>
            <a:ln>
              <a:noFill/>
            </a:ln>
          </p:spPr>
          <p:txBody>
            <a:bodyPr lIns="50800" tIns="50800" rIns="50800" bIns="50800" rtlCol="0" anchor="ctr"/>
            <a:lstStyle/>
            <a:p>
              <a:pPr algn="ctr">
                <a:lnSpc>
                  <a:spcPts val="2659"/>
                </a:lnSpc>
                <a:spcBef>
                  <a:spcPct val="0"/>
                </a:spcBef>
              </a:pPr>
              <a:endParaRPr/>
            </a:p>
          </p:txBody>
        </p:sp>
      </p:grpSp>
      <p:sp>
        <p:nvSpPr>
          <p:cNvPr id="15" name="TextBox 15"/>
          <p:cNvSpPr txBox="1"/>
          <p:nvPr/>
        </p:nvSpPr>
        <p:spPr>
          <a:xfrm>
            <a:off x="3228977" y="4983796"/>
            <a:ext cx="7720305" cy="881203"/>
          </a:xfrm>
          <a:prstGeom prst="rect">
            <a:avLst/>
          </a:prstGeom>
        </p:spPr>
        <p:txBody>
          <a:bodyPr lIns="0" tIns="0" rIns="0" bIns="0" rtlCol="0" anchor="t">
            <a:spAutoFit/>
          </a:bodyPr>
          <a:lstStyle/>
          <a:p>
            <a:pPr algn="l">
              <a:lnSpc>
                <a:spcPts val="7279"/>
              </a:lnSpc>
            </a:pPr>
            <a:r>
              <a:rPr lang="en-US" sz="5199" dirty="0">
                <a:solidFill>
                  <a:srgbClr val="093547"/>
                </a:solidFill>
                <a:latin typeface="Aptos" panose="020B0004020202020204" pitchFamily="34" charset="0"/>
                <a:ea typeface="Agrandir Bold"/>
                <a:cs typeface="Agrandir Bold"/>
                <a:sym typeface="Agrandir Bold"/>
              </a:rPr>
              <a:t>July 13, 2026</a:t>
            </a:r>
          </a:p>
        </p:txBody>
      </p:sp>
      <p:pic>
        <p:nvPicPr>
          <p:cNvPr id="18" name="Picture 17" descr="Text&#10;&#10;Description automatically generated with medium confidence">
            <a:extLst>
              <a:ext uri="{FF2B5EF4-FFF2-40B4-BE49-F238E27FC236}">
                <a16:creationId xmlns:a16="http://schemas.microsoft.com/office/drawing/2014/main" id="{1231B0D1-AA7B-49AD-1190-46DD055CA46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755695" y="8191500"/>
            <a:ext cx="3189765" cy="157715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F1A62-CB42-87F6-1C81-A06F19929DC5}"/>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6EBCA49F-61E2-D3DC-E641-00DD8F88BA02}"/>
              </a:ext>
            </a:extLst>
          </p:cNvPr>
          <p:cNvGrpSpPr/>
          <p:nvPr/>
        </p:nvGrpSpPr>
        <p:grpSpPr>
          <a:xfrm>
            <a:off x="15697200" y="8648700"/>
            <a:ext cx="2590800" cy="1645920"/>
            <a:chOff x="0" y="0"/>
            <a:chExt cx="2036532" cy="983399"/>
          </a:xfrm>
          <a:solidFill>
            <a:srgbClr val="DBDB8E"/>
          </a:solidFill>
        </p:grpSpPr>
        <p:sp>
          <p:nvSpPr>
            <p:cNvPr id="3" name="Freeform 3">
              <a:extLst>
                <a:ext uri="{FF2B5EF4-FFF2-40B4-BE49-F238E27FC236}">
                  <a16:creationId xmlns:a16="http://schemas.microsoft.com/office/drawing/2014/main" id="{E6F8312E-46AC-05F6-052A-4D77E2366530}"/>
                </a:ext>
              </a:extLst>
            </p:cNvPr>
            <p:cNvSpPr/>
            <p:nvPr/>
          </p:nvSpPr>
          <p:spPr>
            <a:xfrm>
              <a:off x="0" y="0"/>
              <a:ext cx="2036532" cy="983399"/>
            </a:xfrm>
            <a:custGeom>
              <a:avLst/>
              <a:gdLst/>
              <a:ahLst/>
              <a:cxnLst/>
              <a:rect l="l" t="t" r="r" b="b"/>
              <a:pathLst>
                <a:path w="2036532" h="983399">
                  <a:moveTo>
                    <a:pt x="0" y="0"/>
                  </a:moveTo>
                  <a:lnTo>
                    <a:pt x="2036532" y="0"/>
                  </a:lnTo>
                  <a:lnTo>
                    <a:pt x="2036532" y="983399"/>
                  </a:lnTo>
                  <a:lnTo>
                    <a:pt x="0" y="983399"/>
                  </a:lnTo>
                  <a:close/>
                </a:path>
              </a:pathLst>
            </a:custGeom>
            <a:grpFill/>
          </p:spPr>
          <p:txBody>
            <a:bodyPr/>
            <a:lstStyle/>
            <a:p>
              <a:endParaRPr lang="en-US"/>
            </a:p>
          </p:txBody>
        </p:sp>
        <p:sp>
          <p:nvSpPr>
            <p:cNvPr id="4" name="TextBox 4">
              <a:extLst>
                <a:ext uri="{FF2B5EF4-FFF2-40B4-BE49-F238E27FC236}">
                  <a16:creationId xmlns:a16="http://schemas.microsoft.com/office/drawing/2014/main" id="{139F7EDF-F90D-1F64-A6D6-D0FD84ED9B65}"/>
                </a:ext>
              </a:extLst>
            </p:cNvPr>
            <p:cNvSpPr txBox="1"/>
            <p:nvPr/>
          </p:nvSpPr>
          <p:spPr>
            <a:xfrm>
              <a:off x="0" y="-38100"/>
              <a:ext cx="2036532" cy="1021499"/>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0" name="Group 10">
            <a:extLst>
              <a:ext uri="{FF2B5EF4-FFF2-40B4-BE49-F238E27FC236}">
                <a16:creationId xmlns:a16="http://schemas.microsoft.com/office/drawing/2014/main" id="{36D69451-BD53-12FD-1466-3876ABB74133}"/>
              </a:ext>
            </a:extLst>
          </p:cNvPr>
          <p:cNvGrpSpPr/>
          <p:nvPr/>
        </p:nvGrpSpPr>
        <p:grpSpPr>
          <a:xfrm rot="-5400000">
            <a:off x="4580107" y="-138009"/>
            <a:ext cx="47625" cy="7150438"/>
            <a:chOff x="0" y="0"/>
            <a:chExt cx="12543" cy="1883243"/>
          </a:xfrm>
          <a:solidFill>
            <a:srgbClr val="DBDB8E"/>
          </a:solidFill>
        </p:grpSpPr>
        <p:sp>
          <p:nvSpPr>
            <p:cNvPr id="11" name="Freeform 11">
              <a:extLst>
                <a:ext uri="{FF2B5EF4-FFF2-40B4-BE49-F238E27FC236}">
                  <a16:creationId xmlns:a16="http://schemas.microsoft.com/office/drawing/2014/main" id="{088E96B0-58A4-4802-F829-2301AF92B257}"/>
                </a:ext>
              </a:extLst>
            </p:cNvPr>
            <p:cNvSpPr/>
            <p:nvPr/>
          </p:nvSpPr>
          <p:spPr>
            <a:xfrm>
              <a:off x="0" y="0"/>
              <a:ext cx="12543" cy="1883243"/>
            </a:xfrm>
            <a:custGeom>
              <a:avLst/>
              <a:gdLst/>
              <a:ahLst/>
              <a:cxnLst/>
              <a:rect l="l" t="t" r="r" b="b"/>
              <a:pathLst>
                <a:path w="12543" h="1883243">
                  <a:moveTo>
                    <a:pt x="0" y="0"/>
                  </a:moveTo>
                  <a:lnTo>
                    <a:pt x="12543" y="0"/>
                  </a:lnTo>
                  <a:lnTo>
                    <a:pt x="12543" y="1883243"/>
                  </a:lnTo>
                  <a:lnTo>
                    <a:pt x="0" y="1883243"/>
                  </a:lnTo>
                  <a:close/>
                </a:path>
              </a:pathLst>
            </a:custGeom>
            <a:grpFill/>
          </p:spPr>
          <p:txBody>
            <a:bodyPr/>
            <a:lstStyle/>
            <a:p>
              <a:endParaRPr lang="en-US"/>
            </a:p>
          </p:txBody>
        </p:sp>
        <p:sp>
          <p:nvSpPr>
            <p:cNvPr id="12" name="TextBox 12">
              <a:extLst>
                <a:ext uri="{FF2B5EF4-FFF2-40B4-BE49-F238E27FC236}">
                  <a16:creationId xmlns:a16="http://schemas.microsoft.com/office/drawing/2014/main" id="{F1D90B2D-F8B2-6250-ADC9-1FC232B45F4C}"/>
                </a:ext>
              </a:extLst>
            </p:cNvPr>
            <p:cNvSpPr txBox="1"/>
            <p:nvPr/>
          </p:nvSpPr>
          <p:spPr>
            <a:xfrm>
              <a:off x="0" y="-38100"/>
              <a:ext cx="12543" cy="192134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3" name="Group 13">
            <a:extLst>
              <a:ext uri="{FF2B5EF4-FFF2-40B4-BE49-F238E27FC236}">
                <a16:creationId xmlns:a16="http://schemas.microsoft.com/office/drawing/2014/main" id="{8120202F-2A97-DFA2-7269-9A2D962367B2}"/>
              </a:ext>
            </a:extLst>
          </p:cNvPr>
          <p:cNvGrpSpPr/>
          <p:nvPr/>
        </p:nvGrpSpPr>
        <p:grpSpPr>
          <a:xfrm>
            <a:off x="2706602" y="1028700"/>
            <a:ext cx="3889119" cy="564910"/>
            <a:chOff x="0" y="0"/>
            <a:chExt cx="1024295" cy="148783"/>
          </a:xfrm>
        </p:grpSpPr>
        <p:sp>
          <p:nvSpPr>
            <p:cNvPr id="14" name="Freeform 14">
              <a:extLst>
                <a:ext uri="{FF2B5EF4-FFF2-40B4-BE49-F238E27FC236}">
                  <a16:creationId xmlns:a16="http://schemas.microsoft.com/office/drawing/2014/main" id="{7E86AABF-6B9C-AF4C-0AEC-EA6694194279}"/>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093547"/>
            </a:solidFill>
          </p:spPr>
          <p:txBody>
            <a:bodyPr/>
            <a:lstStyle/>
            <a:p>
              <a:endParaRPr lang="en-US"/>
            </a:p>
          </p:txBody>
        </p:sp>
        <p:sp>
          <p:nvSpPr>
            <p:cNvPr id="15" name="TextBox 15">
              <a:extLst>
                <a:ext uri="{FF2B5EF4-FFF2-40B4-BE49-F238E27FC236}">
                  <a16:creationId xmlns:a16="http://schemas.microsoft.com/office/drawing/2014/main" id="{EAAEA4E2-B08A-409F-CA6F-A677065970F6}"/>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grpSp>
        <p:nvGrpSpPr>
          <p:cNvPr id="16" name="Group 16">
            <a:extLst>
              <a:ext uri="{FF2B5EF4-FFF2-40B4-BE49-F238E27FC236}">
                <a16:creationId xmlns:a16="http://schemas.microsoft.com/office/drawing/2014/main" id="{D2E7CB55-05C7-3123-4B6B-BE62AE67E5FD}"/>
              </a:ext>
            </a:extLst>
          </p:cNvPr>
          <p:cNvGrpSpPr/>
          <p:nvPr/>
        </p:nvGrpSpPr>
        <p:grpSpPr>
          <a:xfrm>
            <a:off x="0" y="1028700"/>
            <a:ext cx="2209477" cy="564910"/>
            <a:chOff x="0" y="0"/>
            <a:chExt cx="1024295" cy="148783"/>
          </a:xfrm>
        </p:grpSpPr>
        <p:sp>
          <p:nvSpPr>
            <p:cNvPr id="17" name="Freeform 17">
              <a:extLst>
                <a:ext uri="{FF2B5EF4-FFF2-40B4-BE49-F238E27FC236}">
                  <a16:creationId xmlns:a16="http://schemas.microsoft.com/office/drawing/2014/main" id="{80FA2E0A-F497-C527-2687-628D6CDAA48C}"/>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6CC6B0"/>
            </a:solidFill>
            <a:ln>
              <a:solidFill>
                <a:srgbClr val="6CC6B0"/>
              </a:solidFill>
            </a:ln>
          </p:spPr>
          <p:txBody>
            <a:bodyPr/>
            <a:lstStyle/>
            <a:p>
              <a:endParaRPr lang="en-US"/>
            </a:p>
          </p:txBody>
        </p:sp>
        <p:sp>
          <p:nvSpPr>
            <p:cNvPr id="18" name="TextBox 18">
              <a:extLst>
                <a:ext uri="{FF2B5EF4-FFF2-40B4-BE49-F238E27FC236}">
                  <a16:creationId xmlns:a16="http://schemas.microsoft.com/office/drawing/2014/main" id="{9F9F12B0-3E25-A174-D248-5689EA4AE130}"/>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sp>
        <p:nvSpPr>
          <p:cNvPr id="19" name="TextBox 19">
            <a:extLst>
              <a:ext uri="{FF2B5EF4-FFF2-40B4-BE49-F238E27FC236}">
                <a16:creationId xmlns:a16="http://schemas.microsoft.com/office/drawing/2014/main" id="{AA8C8A2A-4EF1-9216-1215-EB9DBE175E7D}"/>
              </a:ext>
            </a:extLst>
          </p:cNvPr>
          <p:cNvSpPr txBox="1"/>
          <p:nvPr/>
        </p:nvSpPr>
        <p:spPr>
          <a:xfrm>
            <a:off x="915735" y="2400299"/>
            <a:ext cx="15278769" cy="987130"/>
          </a:xfrm>
          <a:prstGeom prst="rect">
            <a:avLst/>
          </a:prstGeom>
        </p:spPr>
        <p:txBody>
          <a:bodyPr wrap="square" lIns="0" tIns="0" rIns="0" bIns="0" rtlCol="0" anchor="t">
            <a:spAutoFit/>
          </a:bodyPr>
          <a:lstStyle/>
          <a:p>
            <a:pPr algn="l">
              <a:lnSpc>
                <a:spcPts val="7935"/>
              </a:lnSpc>
            </a:pPr>
            <a:r>
              <a:rPr lang="en-US" sz="6399" b="1" dirty="0">
                <a:solidFill>
                  <a:srgbClr val="093547"/>
                </a:solidFill>
                <a:latin typeface="Aptos" panose="020B0004020202020204" pitchFamily="34" charset="0"/>
                <a:ea typeface="League Spartan"/>
                <a:cs typeface="League Spartan"/>
                <a:sym typeface="League Spartan"/>
              </a:rPr>
              <a:t>LOCAL COMPETITION TIMELINE</a:t>
            </a:r>
          </a:p>
        </p:txBody>
      </p:sp>
      <p:sp>
        <p:nvSpPr>
          <p:cNvPr id="26" name="Content Placeholder 2">
            <a:extLst>
              <a:ext uri="{FF2B5EF4-FFF2-40B4-BE49-F238E27FC236}">
                <a16:creationId xmlns:a16="http://schemas.microsoft.com/office/drawing/2014/main" id="{91C80358-B8D2-64FA-F236-0F7FB8230C95}"/>
              </a:ext>
            </a:extLst>
          </p:cNvPr>
          <p:cNvSpPr txBox="1">
            <a:spLocks/>
          </p:cNvSpPr>
          <p:nvPr/>
        </p:nvSpPr>
        <p:spPr>
          <a:xfrm>
            <a:off x="884040" y="3842395"/>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a:solidFill>
                <a:srgbClr val="093547"/>
              </a:solidFill>
              <a:latin typeface="Aptos" panose="020B0004020202020204" pitchFamily="34" charset="0"/>
            </a:endParaRPr>
          </a:p>
        </p:txBody>
      </p:sp>
      <p:sp>
        <p:nvSpPr>
          <p:cNvPr id="6" name="TextBox 20">
            <a:extLst>
              <a:ext uri="{FF2B5EF4-FFF2-40B4-BE49-F238E27FC236}">
                <a16:creationId xmlns:a16="http://schemas.microsoft.com/office/drawing/2014/main" id="{BF8F7A77-3C20-9175-409A-946B7D781AD7}"/>
              </a:ext>
            </a:extLst>
          </p:cNvPr>
          <p:cNvSpPr txBox="1"/>
          <p:nvPr/>
        </p:nvSpPr>
        <p:spPr>
          <a:xfrm>
            <a:off x="14208403" y="546735"/>
            <a:ext cx="3050897" cy="409728"/>
          </a:xfrm>
          <a:prstGeom prst="rect">
            <a:avLst/>
          </a:prstGeom>
        </p:spPr>
        <p:txBody>
          <a:bodyPr lIns="0" tIns="0" rIns="0" bIns="0" rtlCol="0" anchor="t">
            <a:spAutoFit/>
          </a:bodyPr>
          <a:lstStyle/>
          <a:p>
            <a:pPr algn="r">
              <a:lnSpc>
                <a:spcPts val="3359"/>
              </a:lnSpc>
            </a:pPr>
            <a:r>
              <a:rPr lang="en-US" sz="2400" dirty="0">
                <a:solidFill>
                  <a:srgbClr val="34363A"/>
                </a:solidFill>
                <a:latin typeface="Aptos" panose="020B0004020202020204" pitchFamily="34" charset="0"/>
                <a:ea typeface="Agrandir Bold"/>
                <a:cs typeface="Agrandir Bold"/>
                <a:sym typeface="Agrandir Bold"/>
              </a:rPr>
              <a:t> I 	10</a:t>
            </a:r>
          </a:p>
        </p:txBody>
      </p:sp>
      <p:graphicFrame>
        <p:nvGraphicFramePr>
          <p:cNvPr id="7" name="Table 6">
            <a:extLst>
              <a:ext uri="{FF2B5EF4-FFF2-40B4-BE49-F238E27FC236}">
                <a16:creationId xmlns:a16="http://schemas.microsoft.com/office/drawing/2014/main" id="{1B1E672A-3687-9106-1C98-997BDF0E7451}"/>
              </a:ext>
            </a:extLst>
          </p:cNvPr>
          <p:cNvGraphicFramePr>
            <a:graphicFrameLocks noGrp="1"/>
          </p:cNvGraphicFramePr>
          <p:nvPr>
            <p:extLst>
              <p:ext uri="{D42A27DB-BD31-4B8C-83A1-F6EECF244321}">
                <p14:modId xmlns:p14="http://schemas.microsoft.com/office/powerpoint/2010/main" val="252569916"/>
              </p:ext>
            </p:extLst>
          </p:nvPr>
        </p:nvGraphicFramePr>
        <p:xfrm>
          <a:off x="1983528" y="3819009"/>
          <a:ext cx="13143181" cy="5652651"/>
        </p:xfrm>
        <a:graphic>
          <a:graphicData uri="http://schemas.openxmlformats.org/drawingml/2006/table">
            <a:tbl>
              <a:tblPr/>
              <a:tblGrid>
                <a:gridCol w="4455372">
                  <a:extLst>
                    <a:ext uri="{9D8B030D-6E8A-4147-A177-3AD203B41FA5}">
                      <a16:colId xmlns:a16="http://schemas.microsoft.com/office/drawing/2014/main" val="1474086884"/>
                    </a:ext>
                  </a:extLst>
                </a:gridCol>
                <a:gridCol w="5042909">
                  <a:extLst>
                    <a:ext uri="{9D8B030D-6E8A-4147-A177-3AD203B41FA5}">
                      <a16:colId xmlns:a16="http://schemas.microsoft.com/office/drawing/2014/main" val="3174233248"/>
                    </a:ext>
                  </a:extLst>
                </a:gridCol>
                <a:gridCol w="3644900">
                  <a:extLst>
                    <a:ext uri="{9D8B030D-6E8A-4147-A177-3AD203B41FA5}">
                      <a16:colId xmlns:a16="http://schemas.microsoft.com/office/drawing/2014/main" val="1606870119"/>
                    </a:ext>
                  </a:extLst>
                </a:gridCol>
              </a:tblGrid>
              <a:tr h="855304">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fontAlgn="ctr">
                        <a:buNone/>
                      </a:pPr>
                      <a:r>
                        <a:rPr lang="en-US" sz="2000" b="1" i="0" u="none" strike="noStrike" dirty="0">
                          <a:solidFill>
                            <a:schemeClr val="bg1"/>
                          </a:solidFill>
                          <a:effectLst/>
                          <a:latin typeface="Aptos" panose="020B0004020202020204" pitchFamily="34" charset="0"/>
                        </a:rPr>
                        <a:t>Entity Responsible</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156082">
                        <a:lumMod val="5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fontAlgn="ctr">
                        <a:buNone/>
                      </a:pPr>
                      <a:r>
                        <a:rPr lang="en-US" sz="2000" b="1" u="none" strike="noStrike" dirty="0">
                          <a:solidFill>
                            <a:schemeClr val="bg1"/>
                          </a:solidFill>
                          <a:effectLst/>
                        </a:rPr>
                        <a:t>Activity</a:t>
                      </a:r>
                      <a:endParaRPr lang="en-US" sz="2000" b="1" i="0" u="none" strike="noStrike" dirty="0">
                        <a:solidFill>
                          <a:schemeClr val="bg1"/>
                        </a:solidFill>
                        <a:effectLst/>
                        <a:latin typeface="Aptos" panose="020B0004020202020204" pitchFamily="34"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156082">
                        <a:lumMod val="5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fontAlgn="ctr">
                        <a:buNone/>
                      </a:pPr>
                      <a:r>
                        <a:rPr lang="en-US" sz="2000" b="1" u="none" strike="noStrike" dirty="0">
                          <a:solidFill>
                            <a:schemeClr val="bg1"/>
                          </a:solidFill>
                          <a:effectLst/>
                        </a:rPr>
                        <a:t>Target Completion</a:t>
                      </a:r>
                      <a:endParaRPr lang="en-US" sz="2000" b="1" i="0" u="none" strike="noStrike" dirty="0">
                        <a:solidFill>
                          <a:schemeClr val="bg1"/>
                        </a:solidFill>
                        <a:effectLst/>
                        <a:latin typeface="Aptos" panose="020B0004020202020204" pitchFamily="34"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156082">
                        <a:lumMod val="50000"/>
                      </a:srgbClr>
                    </a:solidFill>
                  </a:tcPr>
                </a:tc>
                <a:extLst>
                  <a:ext uri="{0D108BD9-81ED-4DB2-BD59-A6C34878D82A}">
                    <a16:rowId xmlns:a16="http://schemas.microsoft.com/office/drawing/2014/main" val="2653342633"/>
                  </a:ext>
                </a:extLst>
              </a:tr>
              <a:tr h="426373">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u="none" strike="noStrike" dirty="0">
                          <a:solidFill>
                            <a:srgbClr val="093547"/>
                          </a:solidFill>
                          <a:effectLst/>
                        </a:rPr>
                        <a:t>BKRHC</a:t>
                      </a:r>
                      <a:endParaRPr lang="en-US" sz="1800" b="0" i="0" u="none" strike="noStrike" dirty="0">
                        <a:solidFill>
                          <a:srgbClr val="093547"/>
                        </a:solidFill>
                        <a:effectLst/>
                        <a:latin typeface="Aptos" panose="020B0004020202020204" pitchFamily="34"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156082">
                        <a:tint val="2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u="none" strike="noStrike" dirty="0">
                          <a:solidFill>
                            <a:srgbClr val="093547"/>
                          </a:solidFill>
                          <a:effectLst/>
                        </a:rPr>
                        <a:t>Letter of Intent (LOI) Release</a:t>
                      </a:r>
                      <a:endParaRPr lang="en-US" sz="1800" b="0" i="0" u="none" strike="noStrike" dirty="0">
                        <a:solidFill>
                          <a:srgbClr val="093547"/>
                        </a:solidFill>
                        <a:effectLst/>
                        <a:latin typeface="Aptos" panose="020B0004020202020204" pitchFamily="34"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156082">
                        <a:tint val="2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u="none" strike="noStrike" dirty="0">
                          <a:solidFill>
                            <a:srgbClr val="093547"/>
                          </a:solidFill>
                          <a:effectLst/>
                        </a:rPr>
                        <a:t>	7/9/2026</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156082">
                        <a:tint val="20000"/>
                      </a:srgbClr>
                    </a:solidFill>
                  </a:tcPr>
                </a:tc>
                <a:extLst>
                  <a:ext uri="{0D108BD9-81ED-4DB2-BD59-A6C34878D82A}">
                    <a16:rowId xmlns:a16="http://schemas.microsoft.com/office/drawing/2014/main" val="2040974614"/>
                  </a:ext>
                </a:extLst>
              </a:tr>
              <a:tr h="470922">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u="none" strike="noStrike" dirty="0">
                          <a:solidFill>
                            <a:srgbClr val="093547"/>
                          </a:solidFill>
                          <a:effectLst/>
                        </a:rPr>
                        <a:t>  BKRHC</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u="none" strike="noStrike" dirty="0">
                          <a:solidFill>
                            <a:srgbClr val="093547"/>
                          </a:solidFill>
                          <a:effectLst/>
                        </a:rPr>
                        <a:t>Information Session</a:t>
                      </a:r>
                      <a:endParaRPr lang="en-US" sz="1800" b="0" i="0" u="none" strike="noStrike" dirty="0">
                        <a:solidFill>
                          <a:srgbClr val="093547"/>
                        </a:solidFill>
                        <a:effectLst/>
                        <a:latin typeface="Aptos" panose="020B0004020202020204" pitchFamily="34"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b="0" i="0" u="none" strike="noStrike" dirty="0">
                          <a:solidFill>
                            <a:srgbClr val="093547"/>
                          </a:solidFill>
                          <a:effectLst/>
                          <a:latin typeface="Aptos" panose="020B0004020202020204" pitchFamily="34" charset="0"/>
                        </a:rPr>
                        <a:t>7/13/2026</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0019726"/>
                  </a:ext>
                </a:extLst>
              </a:tr>
              <a:tr h="426373">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b="1" i="0" u="none" strike="noStrike" dirty="0">
                          <a:solidFill>
                            <a:srgbClr val="FF0000"/>
                          </a:solidFill>
                          <a:effectLst/>
                          <a:latin typeface="Aptos" panose="020B0004020202020204" pitchFamily="34" charset="0"/>
                        </a:rPr>
                        <a:t>Project Applicants</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b="1" i="0" u="none" strike="noStrike" dirty="0">
                          <a:solidFill>
                            <a:srgbClr val="FF0000"/>
                          </a:solidFill>
                          <a:effectLst/>
                          <a:latin typeface="Aptos" panose="020B0004020202020204" pitchFamily="34" charset="0"/>
                        </a:rPr>
                        <a:t>Letter of Intent (LOI) DUE by 5:00 pm</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b="1" i="0" u="none" strike="noStrike" dirty="0">
                          <a:solidFill>
                            <a:srgbClr val="FF0000"/>
                          </a:solidFill>
                          <a:effectLst/>
                          <a:latin typeface="Aptos" panose="020B0004020202020204" pitchFamily="34" charset="0"/>
                        </a:rPr>
                        <a:t>7/16/2026</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156082">
                        <a:tint val="20000"/>
                      </a:srgbClr>
                    </a:solidFill>
                  </a:tcPr>
                </a:tc>
                <a:extLst>
                  <a:ext uri="{0D108BD9-81ED-4DB2-BD59-A6C34878D82A}">
                    <a16:rowId xmlns:a16="http://schemas.microsoft.com/office/drawing/2014/main" val="313015332"/>
                  </a:ext>
                </a:extLst>
              </a:tr>
              <a:tr h="426373">
                <a:tc>
                  <a:txBody>
                    <a:bodyPr/>
                    <a:lstStyle/>
                    <a:p>
                      <a:pPr algn="r" fontAlgn="ctr">
                        <a:buNone/>
                      </a:pPr>
                      <a:r>
                        <a:rPr lang="en-US" sz="1800" b="0" i="0" u="none" strike="noStrike" dirty="0">
                          <a:solidFill>
                            <a:srgbClr val="093547"/>
                          </a:solidFill>
                          <a:effectLst/>
                          <a:latin typeface="Aptos" panose="020B0004020202020204" pitchFamily="34" charset="0"/>
                        </a:rPr>
                        <a:t>BKRHC</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800" b="0" i="0" u="none" strike="noStrike" dirty="0">
                          <a:solidFill>
                            <a:srgbClr val="093547"/>
                          </a:solidFill>
                          <a:effectLst/>
                          <a:latin typeface="Aptos" panose="020B0004020202020204" pitchFamily="34" charset="0"/>
                        </a:rPr>
                        <a:t>Ranking Packets distributed to qualifying applicants by email</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buNone/>
                      </a:pPr>
                      <a:r>
                        <a:rPr lang="en-US" sz="1800" u="none" strike="noStrike" dirty="0">
                          <a:solidFill>
                            <a:srgbClr val="093547"/>
                          </a:solidFill>
                          <a:effectLst/>
                          <a:latin typeface="Aptos" panose="020B0004020202020204" pitchFamily="34" charset="0"/>
                        </a:rPr>
                        <a:t>7/23/2026</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17912216"/>
                  </a:ext>
                </a:extLst>
              </a:tr>
              <a:tr h="426373">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b="1" i="0" u="none" strike="noStrike" dirty="0">
                          <a:solidFill>
                            <a:srgbClr val="FF0000"/>
                          </a:solidFill>
                          <a:effectLst/>
                          <a:latin typeface="Aptos" panose="020B0004020202020204" pitchFamily="34" charset="0"/>
                        </a:rPr>
                        <a:t>Project Applicants</a:t>
                      </a: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7EAED"/>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b="1" i="0" u="none" strike="noStrike" dirty="0">
                          <a:solidFill>
                            <a:srgbClr val="FF0000"/>
                          </a:solidFill>
                          <a:effectLst/>
                          <a:latin typeface="Aptos" panose="020B0004020202020204" pitchFamily="34" charset="0"/>
                        </a:rPr>
                        <a:t>Ranking Packets DUE by 5:00 pm</a:t>
                      </a:r>
                    </a:p>
                  </a:txBody>
                  <a:tcPr marL="0" marR="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7EAED"/>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b="1" i="0" u="none" strike="noStrike" dirty="0">
                          <a:solidFill>
                            <a:srgbClr val="FF0000"/>
                          </a:solidFill>
                          <a:effectLst/>
                          <a:latin typeface="Aptos" panose="020B0004020202020204" pitchFamily="34" charset="0"/>
                        </a:rPr>
                        <a:t>7/30/2026</a:t>
                      </a:r>
                    </a:p>
                  </a:txBody>
                  <a:tcPr marL="0" marR="0" marT="0"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7EAED"/>
                    </a:solidFill>
                  </a:tcPr>
                </a:tc>
                <a:extLst>
                  <a:ext uri="{0D108BD9-81ED-4DB2-BD59-A6C34878D82A}">
                    <a16:rowId xmlns:a16="http://schemas.microsoft.com/office/drawing/2014/main" val="1167846305"/>
                  </a:ext>
                </a:extLst>
              </a:tr>
              <a:tr h="426373">
                <a:tc>
                  <a:txBody>
                    <a:bodyPr/>
                    <a:lstStyle/>
                    <a:p>
                      <a:pPr algn="r" fontAlgn="ctr">
                        <a:buNone/>
                      </a:pPr>
                      <a:r>
                        <a:rPr lang="en-US" sz="1800" b="0" i="0" u="none" strike="noStrike" dirty="0">
                          <a:solidFill>
                            <a:srgbClr val="093547"/>
                          </a:solidFill>
                          <a:effectLst/>
                          <a:latin typeface="Aptos" panose="020B0004020202020204" pitchFamily="34" charset="0"/>
                        </a:rPr>
                        <a:t>Ranking Panel</a:t>
                      </a: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buNone/>
                      </a:pPr>
                      <a:r>
                        <a:rPr lang="en-US" sz="1800" b="0" i="0" u="none" strike="noStrike" dirty="0">
                          <a:solidFill>
                            <a:srgbClr val="093547"/>
                          </a:solidFill>
                          <a:effectLst/>
                          <a:latin typeface="Aptos" panose="020B0004020202020204" pitchFamily="34" charset="0"/>
                        </a:rPr>
                        <a:t>Ranking Panel convenes to review and score projects</a:t>
                      </a:r>
                    </a:p>
                  </a:txBody>
                  <a:tcPr marL="0" marR="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buNone/>
                      </a:pPr>
                      <a:r>
                        <a:rPr lang="en-US" sz="1800" b="0" i="0" u="none" strike="noStrike" dirty="0">
                          <a:solidFill>
                            <a:srgbClr val="093547"/>
                          </a:solidFill>
                          <a:effectLst/>
                          <a:latin typeface="Aptos" panose="020B0004020202020204" pitchFamily="34" charset="0"/>
                        </a:rPr>
                        <a:t>8/3/2026 – 8/5/2026</a:t>
                      </a:r>
                    </a:p>
                  </a:txBody>
                  <a:tcPr marL="0" marR="0" marT="0"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00795428"/>
                  </a:ext>
                </a:extLst>
              </a:tr>
              <a:tr h="426373">
                <a:tc>
                  <a:txBody>
                    <a:bodyPr/>
                    <a:lstStyle/>
                    <a:p>
                      <a:pPr algn="r" fontAlgn="ctr">
                        <a:buNone/>
                      </a:pPr>
                      <a:r>
                        <a:rPr lang="en-US" sz="1800" b="0" i="0" u="none" strike="noStrike" dirty="0">
                          <a:solidFill>
                            <a:srgbClr val="093547"/>
                          </a:solidFill>
                          <a:effectLst/>
                          <a:latin typeface="Aptos" panose="020B0004020202020204" pitchFamily="34" charset="0"/>
                        </a:rPr>
                        <a:t>Governing Board</a:t>
                      </a: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7EAED"/>
                    </a:solidFill>
                  </a:tcPr>
                </a:tc>
                <a:tc>
                  <a:txBody>
                    <a:bodyPr/>
                    <a:lstStyle/>
                    <a:p>
                      <a:pPr algn="r" fontAlgn="ctr">
                        <a:buNone/>
                      </a:pPr>
                      <a:r>
                        <a:rPr lang="en-US" sz="1800" b="0" i="0" u="none" strike="noStrike" dirty="0">
                          <a:solidFill>
                            <a:srgbClr val="093547"/>
                          </a:solidFill>
                          <a:effectLst/>
                          <a:latin typeface="Aptos" panose="020B0004020202020204" pitchFamily="34" charset="0"/>
                        </a:rPr>
                        <a:t>Special Governing Board Meeting to review and approve Priority Listing</a:t>
                      </a:r>
                    </a:p>
                  </a:txBody>
                  <a:tcPr marL="0" marR="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7EAED"/>
                    </a:solidFill>
                  </a:tcPr>
                </a:tc>
                <a:tc>
                  <a:txBody>
                    <a:bodyPr/>
                    <a:lstStyle/>
                    <a:p>
                      <a:pPr algn="r" fontAlgn="ctr">
                        <a:buNone/>
                      </a:pPr>
                      <a:r>
                        <a:rPr lang="en-US" sz="1800" b="0" i="0" u="none" strike="noStrike" dirty="0">
                          <a:solidFill>
                            <a:srgbClr val="093547"/>
                          </a:solidFill>
                          <a:effectLst/>
                          <a:latin typeface="Aptos" panose="020B0004020202020204" pitchFamily="34" charset="0"/>
                        </a:rPr>
                        <a:t>8/12/2026</a:t>
                      </a:r>
                    </a:p>
                  </a:txBody>
                  <a:tcPr marL="0" marR="0" marT="0"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7EAED"/>
                    </a:solidFill>
                  </a:tcPr>
                </a:tc>
                <a:extLst>
                  <a:ext uri="{0D108BD9-81ED-4DB2-BD59-A6C34878D82A}">
                    <a16:rowId xmlns:a16="http://schemas.microsoft.com/office/drawing/2014/main" val="401364528"/>
                  </a:ext>
                </a:extLst>
              </a:tr>
              <a:tr h="426373">
                <a:tc>
                  <a:txBody>
                    <a:bodyPr/>
                    <a:lstStyle/>
                    <a:p>
                      <a:pPr algn="r" fontAlgn="ctr">
                        <a:buNone/>
                      </a:pPr>
                      <a:r>
                        <a:rPr lang="en-US" sz="1800" b="1" i="0" u="none" strike="noStrike" dirty="0">
                          <a:solidFill>
                            <a:srgbClr val="FF0000"/>
                          </a:solidFill>
                          <a:effectLst/>
                          <a:highlight>
                            <a:srgbClr val="FFFF00"/>
                          </a:highlight>
                          <a:latin typeface="Aptos" panose="020B0004020202020204" pitchFamily="34" charset="0"/>
                        </a:rPr>
                        <a:t>Project Applicants</a:t>
                      </a: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buNone/>
                      </a:pPr>
                      <a:r>
                        <a:rPr lang="en-US" sz="1800" b="1" i="0" u="none" strike="noStrike" dirty="0">
                          <a:solidFill>
                            <a:srgbClr val="FF0000"/>
                          </a:solidFill>
                          <a:effectLst/>
                          <a:highlight>
                            <a:srgbClr val="FFFF00"/>
                          </a:highlight>
                          <a:latin typeface="Aptos" panose="020B0004020202020204" pitchFamily="34" charset="0"/>
                        </a:rPr>
                        <a:t>Project Application DUE by 5:00 pm in e-SNAPS</a:t>
                      </a:r>
                    </a:p>
                  </a:txBody>
                  <a:tcPr marL="0" marR="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r" fontAlgn="ctr">
                        <a:buNone/>
                      </a:pPr>
                      <a:r>
                        <a:rPr lang="en-US" sz="1800" b="1" i="0" u="none" strike="noStrike" dirty="0">
                          <a:solidFill>
                            <a:srgbClr val="FF0000"/>
                          </a:solidFill>
                          <a:effectLst/>
                          <a:highlight>
                            <a:srgbClr val="FFFF00"/>
                          </a:highlight>
                          <a:latin typeface="Aptos" panose="020B0004020202020204" pitchFamily="34" charset="0"/>
                        </a:rPr>
                        <a:t>8/5/2026</a:t>
                      </a:r>
                    </a:p>
                  </a:txBody>
                  <a:tcPr marL="0" marR="0" marT="0"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32157034"/>
                  </a:ext>
                </a:extLst>
              </a:tr>
              <a:tr h="426373">
                <a:tc>
                  <a:txBody>
                    <a:bodyPr/>
                    <a:lstStyle/>
                    <a:p>
                      <a:pPr algn="r" fontAlgn="ctr">
                        <a:buNone/>
                      </a:pPr>
                      <a:r>
                        <a:rPr lang="en-US" sz="1800" b="0" i="0" u="none" strike="noStrike" dirty="0">
                          <a:solidFill>
                            <a:srgbClr val="093547"/>
                          </a:solidFill>
                          <a:effectLst/>
                          <a:latin typeface="Aptos" panose="020B0004020202020204" pitchFamily="34" charset="0"/>
                        </a:rPr>
                        <a:t>Governing Board</a:t>
                      </a: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7EAED"/>
                    </a:solidFill>
                  </a:tcPr>
                </a:tc>
                <a:tc>
                  <a:txBody>
                    <a:bodyPr/>
                    <a:lstStyle/>
                    <a:p>
                      <a:pPr algn="r" fontAlgn="ctr">
                        <a:buNone/>
                      </a:pPr>
                      <a:r>
                        <a:rPr lang="en-US" sz="1800" b="0" i="0" u="none" strike="noStrike" dirty="0">
                          <a:solidFill>
                            <a:srgbClr val="093547"/>
                          </a:solidFill>
                          <a:effectLst/>
                          <a:latin typeface="Aptos" panose="020B0004020202020204" pitchFamily="34" charset="0"/>
                        </a:rPr>
                        <a:t>Special Governing Board Meeting to approve all components of the HUD NOFO Application</a:t>
                      </a:r>
                    </a:p>
                  </a:txBody>
                  <a:tcPr marL="0" marR="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7EAED"/>
                    </a:solidFill>
                  </a:tcPr>
                </a:tc>
                <a:tc>
                  <a:txBody>
                    <a:bodyPr/>
                    <a:lstStyle/>
                    <a:p>
                      <a:pPr algn="r" fontAlgn="ctr">
                        <a:buNone/>
                      </a:pPr>
                      <a:r>
                        <a:rPr lang="en-US" sz="1800" b="0" i="0" u="none" strike="noStrike" dirty="0">
                          <a:solidFill>
                            <a:srgbClr val="093547"/>
                          </a:solidFill>
                          <a:effectLst/>
                          <a:latin typeface="Aptos" panose="020B0004020202020204" pitchFamily="34" charset="0"/>
                        </a:rPr>
                        <a:t>8/19/2026</a:t>
                      </a:r>
                    </a:p>
                  </a:txBody>
                  <a:tcPr marL="0" marR="0" marT="0"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7EAED"/>
                    </a:solidFill>
                  </a:tcPr>
                </a:tc>
                <a:extLst>
                  <a:ext uri="{0D108BD9-81ED-4DB2-BD59-A6C34878D82A}">
                    <a16:rowId xmlns:a16="http://schemas.microsoft.com/office/drawing/2014/main" val="2631200146"/>
                  </a:ext>
                </a:extLst>
              </a:tr>
              <a:tr h="426373">
                <a:tc>
                  <a:txBody>
                    <a:bodyPr/>
                    <a:lstStyle/>
                    <a:p>
                      <a:pPr algn="r" fontAlgn="ctr">
                        <a:buNone/>
                      </a:pPr>
                      <a:r>
                        <a:rPr lang="en-US" sz="1800" b="0" i="0" u="none" strike="noStrike" dirty="0">
                          <a:solidFill>
                            <a:srgbClr val="093547"/>
                          </a:solidFill>
                          <a:effectLst/>
                          <a:latin typeface="Aptos" panose="020B0004020202020204" pitchFamily="34" charset="0"/>
                        </a:rPr>
                        <a:t>BKRHC</a:t>
                      </a:r>
                    </a:p>
                  </a:txBody>
                  <a:tcPr marL="0" marR="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bg1"/>
                    </a:solidFill>
                  </a:tcPr>
                </a:tc>
                <a:tc>
                  <a:txBody>
                    <a:bodyPr/>
                    <a:lstStyle/>
                    <a:p>
                      <a:pPr algn="r" fontAlgn="ctr">
                        <a:buNone/>
                      </a:pPr>
                      <a:r>
                        <a:rPr lang="en-US" sz="1800" b="0" i="0" u="none" strike="noStrike" dirty="0">
                          <a:solidFill>
                            <a:srgbClr val="093547"/>
                          </a:solidFill>
                          <a:effectLst/>
                          <a:latin typeface="Aptos" panose="020B0004020202020204" pitchFamily="34" charset="0"/>
                        </a:rPr>
                        <a:t>Application DUE to HUD by 5:00 pm</a:t>
                      </a:r>
                    </a:p>
                  </a:txBody>
                  <a:tcPr marL="0" marR="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bg1"/>
                    </a:solidFill>
                  </a:tcPr>
                </a:tc>
                <a:tc>
                  <a:txBody>
                    <a:bodyPr/>
                    <a:lstStyle/>
                    <a:p>
                      <a:pPr algn="r" fontAlgn="ctr">
                        <a:buNone/>
                      </a:pPr>
                      <a:r>
                        <a:rPr lang="en-US" sz="1800" b="0" i="0" u="none" strike="noStrike" dirty="0">
                          <a:solidFill>
                            <a:srgbClr val="093547"/>
                          </a:solidFill>
                          <a:effectLst/>
                          <a:latin typeface="Aptos" panose="020B0004020202020204" pitchFamily="34" charset="0"/>
                        </a:rPr>
                        <a:t>8/26/2026</a:t>
                      </a:r>
                    </a:p>
                  </a:txBody>
                  <a:tcPr marL="0" marR="0" marT="0" marB="0" anchor="ct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52915120"/>
                  </a:ext>
                </a:extLst>
              </a:tr>
            </a:tbl>
          </a:graphicData>
        </a:graphic>
      </p:graphicFrame>
    </p:spTree>
    <p:extLst>
      <p:ext uri="{BB962C8B-B14F-4D97-AF65-F5344CB8AC3E}">
        <p14:creationId xmlns:p14="http://schemas.microsoft.com/office/powerpoint/2010/main" val="2645302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9407B-18AC-1393-E386-D0BBAFF65669}"/>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7D04FE0A-ED69-E872-C083-4D1C8D1E8C6A}"/>
              </a:ext>
            </a:extLst>
          </p:cNvPr>
          <p:cNvGrpSpPr/>
          <p:nvPr/>
        </p:nvGrpSpPr>
        <p:grpSpPr>
          <a:xfrm>
            <a:off x="15697200" y="8648700"/>
            <a:ext cx="2590800" cy="1645920"/>
            <a:chOff x="0" y="0"/>
            <a:chExt cx="2036532" cy="983399"/>
          </a:xfrm>
          <a:solidFill>
            <a:srgbClr val="DBDB8E"/>
          </a:solidFill>
        </p:grpSpPr>
        <p:sp>
          <p:nvSpPr>
            <p:cNvPr id="3" name="Freeform 3">
              <a:extLst>
                <a:ext uri="{FF2B5EF4-FFF2-40B4-BE49-F238E27FC236}">
                  <a16:creationId xmlns:a16="http://schemas.microsoft.com/office/drawing/2014/main" id="{06B7DF54-1510-E345-AFF4-289F9093F3BC}"/>
                </a:ext>
              </a:extLst>
            </p:cNvPr>
            <p:cNvSpPr/>
            <p:nvPr/>
          </p:nvSpPr>
          <p:spPr>
            <a:xfrm>
              <a:off x="0" y="0"/>
              <a:ext cx="2036532" cy="983399"/>
            </a:xfrm>
            <a:custGeom>
              <a:avLst/>
              <a:gdLst/>
              <a:ahLst/>
              <a:cxnLst/>
              <a:rect l="l" t="t" r="r" b="b"/>
              <a:pathLst>
                <a:path w="2036532" h="983399">
                  <a:moveTo>
                    <a:pt x="0" y="0"/>
                  </a:moveTo>
                  <a:lnTo>
                    <a:pt x="2036532" y="0"/>
                  </a:lnTo>
                  <a:lnTo>
                    <a:pt x="2036532" y="983399"/>
                  </a:lnTo>
                  <a:lnTo>
                    <a:pt x="0" y="983399"/>
                  </a:lnTo>
                  <a:close/>
                </a:path>
              </a:pathLst>
            </a:custGeom>
            <a:grpFill/>
          </p:spPr>
          <p:txBody>
            <a:bodyPr/>
            <a:lstStyle/>
            <a:p>
              <a:endParaRPr lang="en-US"/>
            </a:p>
          </p:txBody>
        </p:sp>
        <p:sp>
          <p:nvSpPr>
            <p:cNvPr id="4" name="TextBox 4">
              <a:extLst>
                <a:ext uri="{FF2B5EF4-FFF2-40B4-BE49-F238E27FC236}">
                  <a16:creationId xmlns:a16="http://schemas.microsoft.com/office/drawing/2014/main" id="{EDAB4C75-654D-BB48-7710-A413B7131018}"/>
                </a:ext>
              </a:extLst>
            </p:cNvPr>
            <p:cNvSpPr txBox="1"/>
            <p:nvPr/>
          </p:nvSpPr>
          <p:spPr>
            <a:xfrm>
              <a:off x="0" y="-38100"/>
              <a:ext cx="2036532" cy="1021499"/>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0" name="Group 10">
            <a:extLst>
              <a:ext uri="{FF2B5EF4-FFF2-40B4-BE49-F238E27FC236}">
                <a16:creationId xmlns:a16="http://schemas.microsoft.com/office/drawing/2014/main" id="{3DB10D12-F352-5924-AB7A-F0D4722E351C}"/>
              </a:ext>
            </a:extLst>
          </p:cNvPr>
          <p:cNvGrpSpPr/>
          <p:nvPr/>
        </p:nvGrpSpPr>
        <p:grpSpPr>
          <a:xfrm rot="-5400000">
            <a:off x="4580107" y="-138009"/>
            <a:ext cx="47625" cy="7150438"/>
            <a:chOff x="0" y="0"/>
            <a:chExt cx="12543" cy="1883243"/>
          </a:xfrm>
          <a:solidFill>
            <a:srgbClr val="DBDB8E"/>
          </a:solidFill>
        </p:grpSpPr>
        <p:sp>
          <p:nvSpPr>
            <p:cNvPr id="11" name="Freeform 11">
              <a:extLst>
                <a:ext uri="{FF2B5EF4-FFF2-40B4-BE49-F238E27FC236}">
                  <a16:creationId xmlns:a16="http://schemas.microsoft.com/office/drawing/2014/main" id="{3A1CD086-1156-5414-31F6-AB54E20B5AF3}"/>
                </a:ext>
              </a:extLst>
            </p:cNvPr>
            <p:cNvSpPr/>
            <p:nvPr/>
          </p:nvSpPr>
          <p:spPr>
            <a:xfrm>
              <a:off x="0" y="0"/>
              <a:ext cx="12543" cy="1883243"/>
            </a:xfrm>
            <a:custGeom>
              <a:avLst/>
              <a:gdLst/>
              <a:ahLst/>
              <a:cxnLst/>
              <a:rect l="l" t="t" r="r" b="b"/>
              <a:pathLst>
                <a:path w="12543" h="1883243">
                  <a:moveTo>
                    <a:pt x="0" y="0"/>
                  </a:moveTo>
                  <a:lnTo>
                    <a:pt x="12543" y="0"/>
                  </a:lnTo>
                  <a:lnTo>
                    <a:pt x="12543" y="1883243"/>
                  </a:lnTo>
                  <a:lnTo>
                    <a:pt x="0" y="1883243"/>
                  </a:lnTo>
                  <a:close/>
                </a:path>
              </a:pathLst>
            </a:custGeom>
            <a:grpFill/>
          </p:spPr>
          <p:txBody>
            <a:bodyPr/>
            <a:lstStyle/>
            <a:p>
              <a:endParaRPr lang="en-US"/>
            </a:p>
          </p:txBody>
        </p:sp>
        <p:sp>
          <p:nvSpPr>
            <p:cNvPr id="12" name="TextBox 12">
              <a:extLst>
                <a:ext uri="{FF2B5EF4-FFF2-40B4-BE49-F238E27FC236}">
                  <a16:creationId xmlns:a16="http://schemas.microsoft.com/office/drawing/2014/main" id="{C746C48E-45F1-DD24-B85D-5C6629B2B0CE}"/>
                </a:ext>
              </a:extLst>
            </p:cNvPr>
            <p:cNvSpPr txBox="1"/>
            <p:nvPr/>
          </p:nvSpPr>
          <p:spPr>
            <a:xfrm>
              <a:off x="0" y="-38100"/>
              <a:ext cx="12543" cy="192134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3" name="Group 13">
            <a:extLst>
              <a:ext uri="{FF2B5EF4-FFF2-40B4-BE49-F238E27FC236}">
                <a16:creationId xmlns:a16="http://schemas.microsoft.com/office/drawing/2014/main" id="{B8CE612A-9983-2792-1C1B-68D29CF9341B}"/>
              </a:ext>
            </a:extLst>
          </p:cNvPr>
          <p:cNvGrpSpPr/>
          <p:nvPr/>
        </p:nvGrpSpPr>
        <p:grpSpPr>
          <a:xfrm>
            <a:off x="2706602" y="1028700"/>
            <a:ext cx="3889119" cy="564910"/>
            <a:chOff x="0" y="0"/>
            <a:chExt cx="1024295" cy="148783"/>
          </a:xfrm>
        </p:grpSpPr>
        <p:sp>
          <p:nvSpPr>
            <p:cNvPr id="14" name="Freeform 14">
              <a:extLst>
                <a:ext uri="{FF2B5EF4-FFF2-40B4-BE49-F238E27FC236}">
                  <a16:creationId xmlns:a16="http://schemas.microsoft.com/office/drawing/2014/main" id="{4B3DB052-EA0C-D054-23D4-E47F0C15DAF9}"/>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093547"/>
            </a:solidFill>
          </p:spPr>
          <p:txBody>
            <a:bodyPr/>
            <a:lstStyle/>
            <a:p>
              <a:endParaRPr lang="en-US"/>
            </a:p>
          </p:txBody>
        </p:sp>
        <p:sp>
          <p:nvSpPr>
            <p:cNvPr id="15" name="TextBox 15">
              <a:extLst>
                <a:ext uri="{FF2B5EF4-FFF2-40B4-BE49-F238E27FC236}">
                  <a16:creationId xmlns:a16="http://schemas.microsoft.com/office/drawing/2014/main" id="{E20D84B6-8353-5D2E-1A38-6887B9896CA1}"/>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grpSp>
        <p:nvGrpSpPr>
          <p:cNvPr id="16" name="Group 16">
            <a:extLst>
              <a:ext uri="{FF2B5EF4-FFF2-40B4-BE49-F238E27FC236}">
                <a16:creationId xmlns:a16="http://schemas.microsoft.com/office/drawing/2014/main" id="{A118A0E9-D131-DD38-14F2-B0737F40DD6A}"/>
              </a:ext>
            </a:extLst>
          </p:cNvPr>
          <p:cNvGrpSpPr/>
          <p:nvPr/>
        </p:nvGrpSpPr>
        <p:grpSpPr>
          <a:xfrm>
            <a:off x="0" y="1028700"/>
            <a:ext cx="2209477" cy="564910"/>
            <a:chOff x="0" y="0"/>
            <a:chExt cx="1024295" cy="148783"/>
          </a:xfrm>
        </p:grpSpPr>
        <p:sp>
          <p:nvSpPr>
            <p:cNvPr id="17" name="Freeform 17">
              <a:extLst>
                <a:ext uri="{FF2B5EF4-FFF2-40B4-BE49-F238E27FC236}">
                  <a16:creationId xmlns:a16="http://schemas.microsoft.com/office/drawing/2014/main" id="{A84E9ED8-1325-D47E-7061-5BDB5A59D852}"/>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6CC6B0"/>
            </a:solidFill>
            <a:ln>
              <a:solidFill>
                <a:srgbClr val="6CC6B0"/>
              </a:solidFill>
            </a:ln>
          </p:spPr>
          <p:txBody>
            <a:bodyPr/>
            <a:lstStyle/>
            <a:p>
              <a:endParaRPr lang="en-US"/>
            </a:p>
          </p:txBody>
        </p:sp>
        <p:sp>
          <p:nvSpPr>
            <p:cNvPr id="18" name="TextBox 18">
              <a:extLst>
                <a:ext uri="{FF2B5EF4-FFF2-40B4-BE49-F238E27FC236}">
                  <a16:creationId xmlns:a16="http://schemas.microsoft.com/office/drawing/2014/main" id="{E869D3A7-2F86-2B8A-4979-BEB2C7AFCCD9}"/>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sp>
        <p:nvSpPr>
          <p:cNvPr id="19" name="TextBox 19">
            <a:extLst>
              <a:ext uri="{FF2B5EF4-FFF2-40B4-BE49-F238E27FC236}">
                <a16:creationId xmlns:a16="http://schemas.microsoft.com/office/drawing/2014/main" id="{D6131C49-DFAE-0EBD-78CC-C15F46C3AFBF}"/>
              </a:ext>
            </a:extLst>
          </p:cNvPr>
          <p:cNvSpPr txBox="1"/>
          <p:nvPr/>
        </p:nvSpPr>
        <p:spPr>
          <a:xfrm>
            <a:off x="915735" y="2400299"/>
            <a:ext cx="15278769" cy="987130"/>
          </a:xfrm>
          <a:prstGeom prst="rect">
            <a:avLst/>
          </a:prstGeom>
        </p:spPr>
        <p:txBody>
          <a:bodyPr wrap="square" lIns="0" tIns="0" rIns="0" bIns="0" rtlCol="0" anchor="t">
            <a:spAutoFit/>
          </a:bodyPr>
          <a:lstStyle/>
          <a:p>
            <a:pPr algn="l">
              <a:lnSpc>
                <a:spcPts val="7935"/>
              </a:lnSpc>
            </a:pPr>
            <a:r>
              <a:rPr lang="en-US" sz="6399" b="1" dirty="0">
                <a:solidFill>
                  <a:srgbClr val="093547"/>
                </a:solidFill>
                <a:latin typeface="Aptos" panose="020B0004020202020204" pitchFamily="34" charset="0"/>
                <a:ea typeface="League Spartan"/>
                <a:cs typeface="League Spartan"/>
                <a:sym typeface="League Spartan"/>
              </a:rPr>
              <a:t>LETTER OF INTENT: </a:t>
            </a:r>
            <a:r>
              <a:rPr lang="en-US" sz="6399" b="1" dirty="0">
                <a:solidFill>
                  <a:srgbClr val="FF0000"/>
                </a:solidFill>
                <a:latin typeface="Aptos" panose="020B0004020202020204" pitchFamily="34" charset="0"/>
                <a:ea typeface="League Spartan"/>
                <a:cs typeface="League Spartan"/>
                <a:sym typeface="League Spartan"/>
              </a:rPr>
              <a:t>Due7/16/26 by 5 pm</a:t>
            </a:r>
          </a:p>
        </p:txBody>
      </p:sp>
      <p:sp>
        <p:nvSpPr>
          <p:cNvPr id="26" name="Content Placeholder 2">
            <a:extLst>
              <a:ext uri="{FF2B5EF4-FFF2-40B4-BE49-F238E27FC236}">
                <a16:creationId xmlns:a16="http://schemas.microsoft.com/office/drawing/2014/main" id="{7BDD2348-FEC7-DD07-4186-C0873DBB6E6A}"/>
              </a:ext>
            </a:extLst>
          </p:cNvPr>
          <p:cNvSpPr txBox="1">
            <a:spLocks/>
          </p:cNvSpPr>
          <p:nvPr/>
        </p:nvSpPr>
        <p:spPr>
          <a:xfrm>
            <a:off x="884040" y="3842395"/>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a:solidFill>
                <a:srgbClr val="093547"/>
              </a:solidFill>
              <a:latin typeface="Aptos" panose="020B0004020202020204" pitchFamily="34" charset="0"/>
            </a:endParaRPr>
          </a:p>
        </p:txBody>
      </p:sp>
      <p:sp>
        <p:nvSpPr>
          <p:cNvPr id="6" name="TextBox 20">
            <a:extLst>
              <a:ext uri="{FF2B5EF4-FFF2-40B4-BE49-F238E27FC236}">
                <a16:creationId xmlns:a16="http://schemas.microsoft.com/office/drawing/2014/main" id="{D4C8B080-FB93-BBC3-9B7E-C581044DD607}"/>
              </a:ext>
            </a:extLst>
          </p:cNvPr>
          <p:cNvSpPr txBox="1"/>
          <p:nvPr/>
        </p:nvSpPr>
        <p:spPr>
          <a:xfrm>
            <a:off x="14208403" y="546735"/>
            <a:ext cx="3050897" cy="409728"/>
          </a:xfrm>
          <a:prstGeom prst="rect">
            <a:avLst/>
          </a:prstGeom>
        </p:spPr>
        <p:txBody>
          <a:bodyPr lIns="0" tIns="0" rIns="0" bIns="0" rtlCol="0" anchor="t">
            <a:spAutoFit/>
          </a:bodyPr>
          <a:lstStyle/>
          <a:p>
            <a:pPr algn="r">
              <a:lnSpc>
                <a:spcPts val="3359"/>
              </a:lnSpc>
            </a:pPr>
            <a:r>
              <a:rPr lang="en-US" sz="2400" dirty="0">
                <a:solidFill>
                  <a:srgbClr val="34363A"/>
                </a:solidFill>
                <a:latin typeface="Aptos" panose="020B0004020202020204" pitchFamily="34" charset="0"/>
                <a:ea typeface="Agrandir Bold"/>
                <a:cs typeface="Agrandir Bold"/>
                <a:sym typeface="Agrandir Bold"/>
              </a:rPr>
              <a:t> I 	11</a:t>
            </a:r>
          </a:p>
        </p:txBody>
      </p:sp>
      <p:sp>
        <p:nvSpPr>
          <p:cNvPr id="5" name="Content Placeholder 2">
            <a:extLst>
              <a:ext uri="{FF2B5EF4-FFF2-40B4-BE49-F238E27FC236}">
                <a16:creationId xmlns:a16="http://schemas.microsoft.com/office/drawing/2014/main" id="{63DD4E07-C13F-A150-774A-4362B7D71A99}"/>
              </a:ext>
            </a:extLst>
          </p:cNvPr>
          <p:cNvSpPr txBox="1">
            <a:spLocks/>
          </p:cNvSpPr>
          <p:nvPr/>
        </p:nvSpPr>
        <p:spPr>
          <a:xfrm>
            <a:off x="1036440" y="3994795"/>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4000" dirty="0">
                <a:solidFill>
                  <a:srgbClr val="093547"/>
                </a:solidFill>
              </a:rPr>
              <a:t>Applicants must submit:</a:t>
            </a:r>
          </a:p>
          <a:p>
            <a:pPr lvl="1"/>
            <a:r>
              <a:rPr lang="en-US" sz="3600" dirty="0">
                <a:solidFill>
                  <a:srgbClr val="093547"/>
                </a:solidFill>
              </a:rPr>
              <a:t>Letter of Intent</a:t>
            </a:r>
          </a:p>
          <a:p>
            <a:pPr lvl="1"/>
            <a:r>
              <a:rPr lang="en-US" sz="3600" dirty="0">
                <a:solidFill>
                  <a:srgbClr val="093547"/>
                </a:solidFill>
              </a:rPr>
              <a:t>Meet Threshold Certifications</a:t>
            </a:r>
          </a:p>
          <a:p>
            <a:pPr lvl="1"/>
            <a:r>
              <a:rPr lang="en-US" sz="3600" dirty="0">
                <a:solidFill>
                  <a:srgbClr val="093547"/>
                </a:solidFill>
              </a:rPr>
              <a:t>Submit Required Attachments &amp; Financial Documentation</a:t>
            </a:r>
            <a:endParaRPr lang="en-US" sz="3600" dirty="0">
              <a:solidFill>
                <a:srgbClr val="093547"/>
              </a:solidFill>
              <a:latin typeface="Aptos" panose="020B0004020202020204" pitchFamily="34" charset="0"/>
            </a:endParaRPr>
          </a:p>
          <a:p>
            <a:pPr lvl="1"/>
            <a:r>
              <a:rPr lang="en-US" sz="3600" dirty="0">
                <a:solidFill>
                  <a:srgbClr val="093547"/>
                </a:solidFill>
                <a:latin typeface="Aptos" panose="020B0004020202020204" pitchFamily="34" charset="0"/>
              </a:rPr>
              <a:t>Items are due to BKRHC electronically via email at </a:t>
            </a:r>
            <a:r>
              <a:rPr lang="en-US" sz="3600" dirty="0">
                <a:solidFill>
                  <a:srgbClr val="093547"/>
                </a:solidFill>
                <a:latin typeface="Aptos" panose="020B0004020202020204" pitchFamily="34" charset="0"/>
                <a:hlinkClick r:id="rId3"/>
              </a:rPr>
              <a:t>info@bkrhc.org</a:t>
            </a:r>
            <a:r>
              <a:rPr lang="en-US" sz="3600" dirty="0">
                <a:solidFill>
                  <a:srgbClr val="093547"/>
                </a:solidFill>
                <a:latin typeface="Aptos" panose="020B0004020202020204" pitchFamily="34" charset="0"/>
              </a:rPr>
              <a:t> </a:t>
            </a:r>
          </a:p>
          <a:p>
            <a:pPr lvl="1"/>
            <a:r>
              <a:rPr lang="en-US" sz="3600" dirty="0">
                <a:solidFill>
                  <a:srgbClr val="093547"/>
                </a:solidFill>
                <a:latin typeface="Aptos" panose="020B0004020202020204" pitchFamily="34" charset="0"/>
              </a:rPr>
              <a:t>LOI Items are available via </a:t>
            </a:r>
            <a:r>
              <a:rPr lang="en-US" sz="3600" dirty="0">
                <a:solidFill>
                  <a:srgbClr val="093547"/>
                </a:solidFill>
                <a:latin typeface="Aptos" panose="020B0004020202020204" pitchFamily="34" charset="0"/>
                <a:hlinkClick r:id="rId4"/>
              </a:rPr>
              <a:t>BKRHC website</a:t>
            </a:r>
            <a:endParaRPr lang="en-US" sz="3600" dirty="0">
              <a:solidFill>
                <a:srgbClr val="093547"/>
              </a:solidFill>
            </a:endParaRPr>
          </a:p>
        </p:txBody>
      </p:sp>
    </p:spTree>
    <p:extLst>
      <p:ext uri="{BB962C8B-B14F-4D97-AF65-F5344CB8AC3E}">
        <p14:creationId xmlns:p14="http://schemas.microsoft.com/office/powerpoint/2010/main" val="273475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9245A-AEE7-5646-A3FB-F035051BF27D}"/>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E604801C-39C1-6457-BF91-A74BC9A10689}"/>
              </a:ext>
            </a:extLst>
          </p:cNvPr>
          <p:cNvGrpSpPr/>
          <p:nvPr/>
        </p:nvGrpSpPr>
        <p:grpSpPr>
          <a:xfrm>
            <a:off x="15697200" y="8648700"/>
            <a:ext cx="2590800" cy="1645920"/>
            <a:chOff x="0" y="0"/>
            <a:chExt cx="2036532" cy="983399"/>
          </a:xfrm>
          <a:solidFill>
            <a:srgbClr val="DBDB8E"/>
          </a:solidFill>
        </p:grpSpPr>
        <p:sp>
          <p:nvSpPr>
            <p:cNvPr id="3" name="Freeform 3">
              <a:extLst>
                <a:ext uri="{FF2B5EF4-FFF2-40B4-BE49-F238E27FC236}">
                  <a16:creationId xmlns:a16="http://schemas.microsoft.com/office/drawing/2014/main" id="{8C2F8A42-4BA9-D41A-A057-EBDDD4684FD4}"/>
                </a:ext>
              </a:extLst>
            </p:cNvPr>
            <p:cNvSpPr/>
            <p:nvPr/>
          </p:nvSpPr>
          <p:spPr>
            <a:xfrm>
              <a:off x="0" y="0"/>
              <a:ext cx="2036532" cy="983399"/>
            </a:xfrm>
            <a:custGeom>
              <a:avLst/>
              <a:gdLst/>
              <a:ahLst/>
              <a:cxnLst/>
              <a:rect l="l" t="t" r="r" b="b"/>
              <a:pathLst>
                <a:path w="2036532" h="983399">
                  <a:moveTo>
                    <a:pt x="0" y="0"/>
                  </a:moveTo>
                  <a:lnTo>
                    <a:pt x="2036532" y="0"/>
                  </a:lnTo>
                  <a:lnTo>
                    <a:pt x="2036532" y="983399"/>
                  </a:lnTo>
                  <a:lnTo>
                    <a:pt x="0" y="983399"/>
                  </a:lnTo>
                  <a:close/>
                </a:path>
              </a:pathLst>
            </a:custGeom>
            <a:grpFill/>
          </p:spPr>
          <p:txBody>
            <a:bodyPr/>
            <a:lstStyle/>
            <a:p>
              <a:endParaRPr lang="en-US"/>
            </a:p>
          </p:txBody>
        </p:sp>
        <p:sp>
          <p:nvSpPr>
            <p:cNvPr id="4" name="TextBox 4">
              <a:extLst>
                <a:ext uri="{FF2B5EF4-FFF2-40B4-BE49-F238E27FC236}">
                  <a16:creationId xmlns:a16="http://schemas.microsoft.com/office/drawing/2014/main" id="{8D5F4416-2448-5833-C868-3E4943D5B5FA}"/>
                </a:ext>
              </a:extLst>
            </p:cNvPr>
            <p:cNvSpPr txBox="1"/>
            <p:nvPr/>
          </p:nvSpPr>
          <p:spPr>
            <a:xfrm>
              <a:off x="0" y="-38100"/>
              <a:ext cx="2036532" cy="1021499"/>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0" name="Group 10">
            <a:extLst>
              <a:ext uri="{FF2B5EF4-FFF2-40B4-BE49-F238E27FC236}">
                <a16:creationId xmlns:a16="http://schemas.microsoft.com/office/drawing/2014/main" id="{821B32BB-436A-34C5-C00A-2BD090F35BC7}"/>
              </a:ext>
            </a:extLst>
          </p:cNvPr>
          <p:cNvGrpSpPr/>
          <p:nvPr/>
        </p:nvGrpSpPr>
        <p:grpSpPr>
          <a:xfrm rot="-5400000">
            <a:off x="4580107" y="-138009"/>
            <a:ext cx="47625" cy="7150438"/>
            <a:chOff x="0" y="0"/>
            <a:chExt cx="12543" cy="1883243"/>
          </a:xfrm>
          <a:solidFill>
            <a:srgbClr val="DBDB8E"/>
          </a:solidFill>
        </p:grpSpPr>
        <p:sp>
          <p:nvSpPr>
            <p:cNvPr id="11" name="Freeform 11">
              <a:extLst>
                <a:ext uri="{FF2B5EF4-FFF2-40B4-BE49-F238E27FC236}">
                  <a16:creationId xmlns:a16="http://schemas.microsoft.com/office/drawing/2014/main" id="{DBCF5A02-FB6B-388A-1452-C4B686D461B4}"/>
                </a:ext>
              </a:extLst>
            </p:cNvPr>
            <p:cNvSpPr/>
            <p:nvPr/>
          </p:nvSpPr>
          <p:spPr>
            <a:xfrm>
              <a:off x="0" y="0"/>
              <a:ext cx="12543" cy="1883243"/>
            </a:xfrm>
            <a:custGeom>
              <a:avLst/>
              <a:gdLst/>
              <a:ahLst/>
              <a:cxnLst/>
              <a:rect l="l" t="t" r="r" b="b"/>
              <a:pathLst>
                <a:path w="12543" h="1883243">
                  <a:moveTo>
                    <a:pt x="0" y="0"/>
                  </a:moveTo>
                  <a:lnTo>
                    <a:pt x="12543" y="0"/>
                  </a:lnTo>
                  <a:lnTo>
                    <a:pt x="12543" y="1883243"/>
                  </a:lnTo>
                  <a:lnTo>
                    <a:pt x="0" y="1883243"/>
                  </a:lnTo>
                  <a:close/>
                </a:path>
              </a:pathLst>
            </a:custGeom>
            <a:grpFill/>
          </p:spPr>
          <p:txBody>
            <a:bodyPr/>
            <a:lstStyle/>
            <a:p>
              <a:endParaRPr lang="en-US"/>
            </a:p>
          </p:txBody>
        </p:sp>
        <p:sp>
          <p:nvSpPr>
            <p:cNvPr id="12" name="TextBox 12">
              <a:extLst>
                <a:ext uri="{FF2B5EF4-FFF2-40B4-BE49-F238E27FC236}">
                  <a16:creationId xmlns:a16="http://schemas.microsoft.com/office/drawing/2014/main" id="{B9AC7787-1B9F-0062-CAB0-FB816B18CD0D}"/>
                </a:ext>
              </a:extLst>
            </p:cNvPr>
            <p:cNvSpPr txBox="1"/>
            <p:nvPr/>
          </p:nvSpPr>
          <p:spPr>
            <a:xfrm>
              <a:off x="0" y="-38100"/>
              <a:ext cx="12543" cy="192134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3" name="Group 13">
            <a:extLst>
              <a:ext uri="{FF2B5EF4-FFF2-40B4-BE49-F238E27FC236}">
                <a16:creationId xmlns:a16="http://schemas.microsoft.com/office/drawing/2014/main" id="{20AC6DC3-3CC4-B51A-625C-93C0E23B7999}"/>
              </a:ext>
            </a:extLst>
          </p:cNvPr>
          <p:cNvGrpSpPr/>
          <p:nvPr/>
        </p:nvGrpSpPr>
        <p:grpSpPr>
          <a:xfrm>
            <a:off x="2706602" y="1028700"/>
            <a:ext cx="3889119" cy="564910"/>
            <a:chOff x="0" y="0"/>
            <a:chExt cx="1024295" cy="148783"/>
          </a:xfrm>
        </p:grpSpPr>
        <p:sp>
          <p:nvSpPr>
            <p:cNvPr id="14" name="Freeform 14">
              <a:extLst>
                <a:ext uri="{FF2B5EF4-FFF2-40B4-BE49-F238E27FC236}">
                  <a16:creationId xmlns:a16="http://schemas.microsoft.com/office/drawing/2014/main" id="{621BAE6F-61E1-6F37-0245-2F6C1BE16C65}"/>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093547"/>
            </a:solidFill>
          </p:spPr>
          <p:txBody>
            <a:bodyPr/>
            <a:lstStyle/>
            <a:p>
              <a:endParaRPr lang="en-US"/>
            </a:p>
          </p:txBody>
        </p:sp>
        <p:sp>
          <p:nvSpPr>
            <p:cNvPr id="15" name="TextBox 15">
              <a:extLst>
                <a:ext uri="{FF2B5EF4-FFF2-40B4-BE49-F238E27FC236}">
                  <a16:creationId xmlns:a16="http://schemas.microsoft.com/office/drawing/2014/main" id="{C84DBDBE-E7ED-ADB4-42A2-4CF3FCDBE8BF}"/>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grpSp>
        <p:nvGrpSpPr>
          <p:cNvPr id="16" name="Group 16">
            <a:extLst>
              <a:ext uri="{FF2B5EF4-FFF2-40B4-BE49-F238E27FC236}">
                <a16:creationId xmlns:a16="http://schemas.microsoft.com/office/drawing/2014/main" id="{32A528CB-EA6D-2D60-2646-0FBE86154532}"/>
              </a:ext>
            </a:extLst>
          </p:cNvPr>
          <p:cNvGrpSpPr/>
          <p:nvPr/>
        </p:nvGrpSpPr>
        <p:grpSpPr>
          <a:xfrm>
            <a:off x="0" y="1028700"/>
            <a:ext cx="2209477" cy="564910"/>
            <a:chOff x="0" y="0"/>
            <a:chExt cx="1024295" cy="148783"/>
          </a:xfrm>
        </p:grpSpPr>
        <p:sp>
          <p:nvSpPr>
            <p:cNvPr id="17" name="Freeform 17">
              <a:extLst>
                <a:ext uri="{FF2B5EF4-FFF2-40B4-BE49-F238E27FC236}">
                  <a16:creationId xmlns:a16="http://schemas.microsoft.com/office/drawing/2014/main" id="{3EB30529-886D-F84B-B5A2-6228FB0A6EFF}"/>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6CC6B0"/>
            </a:solidFill>
            <a:ln>
              <a:solidFill>
                <a:srgbClr val="6CC6B0"/>
              </a:solidFill>
            </a:ln>
          </p:spPr>
          <p:txBody>
            <a:bodyPr/>
            <a:lstStyle/>
            <a:p>
              <a:endParaRPr lang="en-US"/>
            </a:p>
          </p:txBody>
        </p:sp>
        <p:sp>
          <p:nvSpPr>
            <p:cNvPr id="18" name="TextBox 18">
              <a:extLst>
                <a:ext uri="{FF2B5EF4-FFF2-40B4-BE49-F238E27FC236}">
                  <a16:creationId xmlns:a16="http://schemas.microsoft.com/office/drawing/2014/main" id="{2242EFCD-3A77-EA53-D71E-97DC79FC2BB4}"/>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sp>
        <p:nvSpPr>
          <p:cNvPr id="19" name="TextBox 19">
            <a:extLst>
              <a:ext uri="{FF2B5EF4-FFF2-40B4-BE49-F238E27FC236}">
                <a16:creationId xmlns:a16="http://schemas.microsoft.com/office/drawing/2014/main" id="{786EF7B0-6326-BA3C-E446-D96B81AC2782}"/>
              </a:ext>
            </a:extLst>
          </p:cNvPr>
          <p:cNvSpPr txBox="1"/>
          <p:nvPr/>
        </p:nvSpPr>
        <p:spPr>
          <a:xfrm>
            <a:off x="915735" y="2400299"/>
            <a:ext cx="15278769" cy="987130"/>
          </a:xfrm>
          <a:prstGeom prst="rect">
            <a:avLst/>
          </a:prstGeom>
        </p:spPr>
        <p:txBody>
          <a:bodyPr wrap="square" lIns="0" tIns="0" rIns="0" bIns="0" rtlCol="0" anchor="t">
            <a:spAutoFit/>
          </a:bodyPr>
          <a:lstStyle/>
          <a:p>
            <a:pPr algn="l">
              <a:lnSpc>
                <a:spcPts val="7935"/>
              </a:lnSpc>
            </a:pPr>
            <a:r>
              <a:rPr lang="en-US" sz="6399" b="1" dirty="0">
                <a:solidFill>
                  <a:srgbClr val="093547"/>
                </a:solidFill>
                <a:latin typeface="Aptos" panose="020B0004020202020204" pitchFamily="34" charset="0"/>
                <a:ea typeface="League Spartan"/>
                <a:cs typeface="League Spartan"/>
                <a:sym typeface="League Spartan"/>
              </a:rPr>
              <a:t>PROJECT EVALUATION</a:t>
            </a:r>
            <a:endParaRPr lang="en-US" sz="6399" b="1" dirty="0">
              <a:solidFill>
                <a:srgbClr val="093547"/>
              </a:solidFill>
              <a:highlight>
                <a:srgbClr val="FFFF00"/>
              </a:highlight>
              <a:latin typeface="Aptos" panose="020B0004020202020204" pitchFamily="34" charset="0"/>
              <a:ea typeface="League Spartan"/>
              <a:cs typeface="League Spartan"/>
              <a:sym typeface="League Spartan"/>
            </a:endParaRPr>
          </a:p>
        </p:txBody>
      </p:sp>
      <p:sp>
        <p:nvSpPr>
          <p:cNvPr id="26" name="Content Placeholder 2">
            <a:extLst>
              <a:ext uri="{FF2B5EF4-FFF2-40B4-BE49-F238E27FC236}">
                <a16:creationId xmlns:a16="http://schemas.microsoft.com/office/drawing/2014/main" id="{69C18718-1851-E0C9-C8FC-7B58CC84C8F1}"/>
              </a:ext>
            </a:extLst>
          </p:cNvPr>
          <p:cNvSpPr txBox="1">
            <a:spLocks/>
          </p:cNvSpPr>
          <p:nvPr/>
        </p:nvSpPr>
        <p:spPr>
          <a:xfrm>
            <a:off x="884040" y="3842395"/>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a:solidFill>
                <a:srgbClr val="093547"/>
              </a:solidFill>
              <a:latin typeface="Aptos" panose="020B0004020202020204" pitchFamily="34" charset="0"/>
            </a:endParaRPr>
          </a:p>
        </p:txBody>
      </p:sp>
      <p:sp>
        <p:nvSpPr>
          <p:cNvPr id="6" name="TextBox 20">
            <a:extLst>
              <a:ext uri="{FF2B5EF4-FFF2-40B4-BE49-F238E27FC236}">
                <a16:creationId xmlns:a16="http://schemas.microsoft.com/office/drawing/2014/main" id="{6F7C88D1-E2FD-EA7E-D1E9-1F7CA7D8F227}"/>
              </a:ext>
            </a:extLst>
          </p:cNvPr>
          <p:cNvSpPr txBox="1"/>
          <p:nvPr/>
        </p:nvSpPr>
        <p:spPr>
          <a:xfrm>
            <a:off x="14208403" y="546735"/>
            <a:ext cx="3050897" cy="409728"/>
          </a:xfrm>
          <a:prstGeom prst="rect">
            <a:avLst/>
          </a:prstGeom>
        </p:spPr>
        <p:txBody>
          <a:bodyPr lIns="0" tIns="0" rIns="0" bIns="0" rtlCol="0" anchor="t">
            <a:spAutoFit/>
          </a:bodyPr>
          <a:lstStyle/>
          <a:p>
            <a:pPr algn="r">
              <a:lnSpc>
                <a:spcPts val="3359"/>
              </a:lnSpc>
            </a:pPr>
            <a:r>
              <a:rPr lang="en-US" sz="2400" dirty="0">
                <a:solidFill>
                  <a:srgbClr val="34363A"/>
                </a:solidFill>
                <a:latin typeface="Aptos" panose="020B0004020202020204" pitchFamily="34" charset="0"/>
                <a:ea typeface="Agrandir Bold"/>
                <a:cs typeface="Agrandir Bold"/>
                <a:sym typeface="Agrandir Bold"/>
              </a:rPr>
              <a:t> I 	12</a:t>
            </a:r>
          </a:p>
        </p:txBody>
      </p:sp>
      <p:sp>
        <p:nvSpPr>
          <p:cNvPr id="5" name="Content Placeholder 2">
            <a:extLst>
              <a:ext uri="{FF2B5EF4-FFF2-40B4-BE49-F238E27FC236}">
                <a16:creationId xmlns:a16="http://schemas.microsoft.com/office/drawing/2014/main" id="{B2C871CE-40D1-18FF-1423-B58A834A15AA}"/>
              </a:ext>
            </a:extLst>
          </p:cNvPr>
          <p:cNvSpPr txBox="1">
            <a:spLocks/>
          </p:cNvSpPr>
          <p:nvPr/>
        </p:nvSpPr>
        <p:spPr>
          <a:xfrm>
            <a:off x="1036440" y="3994795"/>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4000" dirty="0">
                <a:solidFill>
                  <a:srgbClr val="093547"/>
                </a:solidFill>
              </a:rPr>
              <a:t>Projects are evaluated using local scoring criteria including:</a:t>
            </a:r>
          </a:p>
          <a:p>
            <a:pPr lvl="1"/>
            <a:r>
              <a:rPr lang="en-US" dirty="0">
                <a:solidFill>
                  <a:srgbClr val="093547"/>
                </a:solidFill>
              </a:rPr>
              <a:t>Applicant risk (financial stability, quality of management systems, past federal awards management)</a:t>
            </a:r>
          </a:p>
          <a:p>
            <a:pPr lvl="1"/>
            <a:r>
              <a:rPr lang="en-US" dirty="0">
                <a:solidFill>
                  <a:srgbClr val="093547"/>
                </a:solidFill>
              </a:rPr>
              <a:t>Past performance (timely use of awards funds reporting, meeting requirements, outcomes and overall results)</a:t>
            </a:r>
          </a:p>
          <a:p>
            <a:pPr lvl="1"/>
            <a:r>
              <a:rPr lang="en-US" dirty="0">
                <a:solidFill>
                  <a:srgbClr val="093547"/>
                </a:solidFill>
              </a:rPr>
              <a:t>HMIS data quality compliance</a:t>
            </a:r>
          </a:p>
          <a:p>
            <a:pPr lvl="1"/>
            <a:r>
              <a:rPr lang="en-US" dirty="0">
                <a:solidFill>
                  <a:srgbClr val="093547"/>
                </a:solidFill>
              </a:rPr>
              <a:t>Financial management</a:t>
            </a:r>
          </a:p>
          <a:p>
            <a:pPr lvl="1"/>
            <a:r>
              <a:rPr lang="en-US" dirty="0">
                <a:solidFill>
                  <a:srgbClr val="093547"/>
                </a:solidFill>
              </a:rPr>
              <a:t>Letter of Intent (LOI) Threshold Requirements</a:t>
            </a:r>
          </a:p>
          <a:p>
            <a:pPr lvl="1"/>
            <a:r>
              <a:rPr lang="en-US" dirty="0">
                <a:solidFill>
                  <a:srgbClr val="093547"/>
                </a:solidFill>
              </a:rPr>
              <a:t>Overall project effectiveness</a:t>
            </a:r>
          </a:p>
          <a:p>
            <a:pPr lvl="1"/>
            <a:endParaRPr lang="en-US" sz="3200" dirty="0">
              <a:solidFill>
                <a:srgbClr val="093547"/>
              </a:solidFill>
              <a:latin typeface="Aptos" panose="020B0004020202020204" pitchFamily="34" charset="0"/>
            </a:endParaRPr>
          </a:p>
        </p:txBody>
      </p:sp>
    </p:spTree>
    <p:extLst>
      <p:ext uri="{BB962C8B-B14F-4D97-AF65-F5344CB8AC3E}">
        <p14:creationId xmlns:p14="http://schemas.microsoft.com/office/powerpoint/2010/main" val="39765816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1E2BA-C0D1-A0D3-3F72-0C3D64E50879}"/>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5B601D8C-EEC0-A322-3BB9-348FE55D32C7}"/>
              </a:ext>
            </a:extLst>
          </p:cNvPr>
          <p:cNvGrpSpPr/>
          <p:nvPr/>
        </p:nvGrpSpPr>
        <p:grpSpPr>
          <a:xfrm>
            <a:off x="15697200" y="8648700"/>
            <a:ext cx="2590800" cy="1645920"/>
            <a:chOff x="0" y="0"/>
            <a:chExt cx="2036532" cy="983399"/>
          </a:xfrm>
          <a:solidFill>
            <a:srgbClr val="DBDB8E"/>
          </a:solidFill>
        </p:grpSpPr>
        <p:sp>
          <p:nvSpPr>
            <p:cNvPr id="3" name="Freeform 3">
              <a:extLst>
                <a:ext uri="{FF2B5EF4-FFF2-40B4-BE49-F238E27FC236}">
                  <a16:creationId xmlns:a16="http://schemas.microsoft.com/office/drawing/2014/main" id="{D01139FE-0D7D-D75A-8C25-B80F09CEC4F8}"/>
                </a:ext>
              </a:extLst>
            </p:cNvPr>
            <p:cNvSpPr/>
            <p:nvPr/>
          </p:nvSpPr>
          <p:spPr>
            <a:xfrm>
              <a:off x="0" y="0"/>
              <a:ext cx="2036532" cy="983399"/>
            </a:xfrm>
            <a:custGeom>
              <a:avLst/>
              <a:gdLst/>
              <a:ahLst/>
              <a:cxnLst/>
              <a:rect l="l" t="t" r="r" b="b"/>
              <a:pathLst>
                <a:path w="2036532" h="983399">
                  <a:moveTo>
                    <a:pt x="0" y="0"/>
                  </a:moveTo>
                  <a:lnTo>
                    <a:pt x="2036532" y="0"/>
                  </a:lnTo>
                  <a:lnTo>
                    <a:pt x="2036532" y="983399"/>
                  </a:lnTo>
                  <a:lnTo>
                    <a:pt x="0" y="983399"/>
                  </a:lnTo>
                  <a:close/>
                </a:path>
              </a:pathLst>
            </a:custGeom>
            <a:grpFill/>
          </p:spPr>
          <p:txBody>
            <a:bodyPr/>
            <a:lstStyle/>
            <a:p>
              <a:endParaRPr lang="en-US"/>
            </a:p>
          </p:txBody>
        </p:sp>
        <p:sp>
          <p:nvSpPr>
            <p:cNvPr id="4" name="TextBox 4">
              <a:extLst>
                <a:ext uri="{FF2B5EF4-FFF2-40B4-BE49-F238E27FC236}">
                  <a16:creationId xmlns:a16="http://schemas.microsoft.com/office/drawing/2014/main" id="{F1AC7012-66D1-B8AF-C859-C6351F17B0B0}"/>
                </a:ext>
              </a:extLst>
            </p:cNvPr>
            <p:cNvSpPr txBox="1"/>
            <p:nvPr/>
          </p:nvSpPr>
          <p:spPr>
            <a:xfrm>
              <a:off x="0" y="-38100"/>
              <a:ext cx="2036532" cy="1021499"/>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0" name="Group 10">
            <a:extLst>
              <a:ext uri="{FF2B5EF4-FFF2-40B4-BE49-F238E27FC236}">
                <a16:creationId xmlns:a16="http://schemas.microsoft.com/office/drawing/2014/main" id="{9A0C8344-BCBF-5734-FF5E-469290230DD1}"/>
              </a:ext>
            </a:extLst>
          </p:cNvPr>
          <p:cNvGrpSpPr/>
          <p:nvPr/>
        </p:nvGrpSpPr>
        <p:grpSpPr>
          <a:xfrm rot="-5400000">
            <a:off x="4580107" y="-138009"/>
            <a:ext cx="47625" cy="7150438"/>
            <a:chOff x="0" y="0"/>
            <a:chExt cx="12543" cy="1883243"/>
          </a:xfrm>
          <a:solidFill>
            <a:srgbClr val="DBDB8E"/>
          </a:solidFill>
        </p:grpSpPr>
        <p:sp>
          <p:nvSpPr>
            <p:cNvPr id="11" name="Freeform 11">
              <a:extLst>
                <a:ext uri="{FF2B5EF4-FFF2-40B4-BE49-F238E27FC236}">
                  <a16:creationId xmlns:a16="http://schemas.microsoft.com/office/drawing/2014/main" id="{72F1D2CF-D98C-E44B-557E-9937A57AE136}"/>
                </a:ext>
              </a:extLst>
            </p:cNvPr>
            <p:cNvSpPr/>
            <p:nvPr/>
          </p:nvSpPr>
          <p:spPr>
            <a:xfrm>
              <a:off x="0" y="0"/>
              <a:ext cx="12543" cy="1883243"/>
            </a:xfrm>
            <a:custGeom>
              <a:avLst/>
              <a:gdLst/>
              <a:ahLst/>
              <a:cxnLst/>
              <a:rect l="l" t="t" r="r" b="b"/>
              <a:pathLst>
                <a:path w="12543" h="1883243">
                  <a:moveTo>
                    <a:pt x="0" y="0"/>
                  </a:moveTo>
                  <a:lnTo>
                    <a:pt x="12543" y="0"/>
                  </a:lnTo>
                  <a:lnTo>
                    <a:pt x="12543" y="1883243"/>
                  </a:lnTo>
                  <a:lnTo>
                    <a:pt x="0" y="1883243"/>
                  </a:lnTo>
                  <a:close/>
                </a:path>
              </a:pathLst>
            </a:custGeom>
            <a:grpFill/>
          </p:spPr>
          <p:txBody>
            <a:bodyPr/>
            <a:lstStyle/>
            <a:p>
              <a:endParaRPr lang="en-US"/>
            </a:p>
          </p:txBody>
        </p:sp>
        <p:sp>
          <p:nvSpPr>
            <p:cNvPr id="12" name="TextBox 12">
              <a:extLst>
                <a:ext uri="{FF2B5EF4-FFF2-40B4-BE49-F238E27FC236}">
                  <a16:creationId xmlns:a16="http://schemas.microsoft.com/office/drawing/2014/main" id="{9562B0E0-DDFF-B2E6-4B71-95C42CB39BE5}"/>
                </a:ext>
              </a:extLst>
            </p:cNvPr>
            <p:cNvSpPr txBox="1"/>
            <p:nvPr/>
          </p:nvSpPr>
          <p:spPr>
            <a:xfrm>
              <a:off x="0" y="-38100"/>
              <a:ext cx="12543" cy="192134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3" name="Group 13">
            <a:extLst>
              <a:ext uri="{FF2B5EF4-FFF2-40B4-BE49-F238E27FC236}">
                <a16:creationId xmlns:a16="http://schemas.microsoft.com/office/drawing/2014/main" id="{A7214D5E-2056-3959-989C-8EBB65FF4C97}"/>
              </a:ext>
            </a:extLst>
          </p:cNvPr>
          <p:cNvGrpSpPr/>
          <p:nvPr/>
        </p:nvGrpSpPr>
        <p:grpSpPr>
          <a:xfrm>
            <a:off x="2706602" y="1028700"/>
            <a:ext cx="3889119" cy="564910"/>
            <a:chOff x="0" y="0"/>
            <a:chExt cx="1024295" cy="148783"/>
          </a:xfrm>
        </p:grpSpPr>
        <p:sp>
          <p:nvSpPr>
            <p:cNvPr id="14" name="Freeform 14">
              <a:extLst>
                <a:ext uri="{FF2B5EF4-FFF2-40B4-BE49-F238E27FC236}">
                  <a16:creationId xmlns:a16="http://schemas.microsoft.com/office/drawing/2014/main" id="{D51414B2-3F02-35A7-2D38-08E68AB82E43}"/>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093547"/>
            </a:solidFill>
          </p:spPr>
          <p:txBody>
            <a:bodyPr/>
            <a:lstStyle/>
            <a:p>
              <a:endParaRPr lang="en-US"/>
            </a:p>
          </p:txBody>
        </p:sp>
        <p:sp>
          <p:nvSpPr>
            <p:cNvPr id="15" name="TextBox 15">
              <a:extLst>
                <a:ext uri="{FF2B5EF4-FFF2-40B4-BE49-F238E27FC236}">
                  <a16:creationId xmlns:a16="http://schemas.microsoft.com/office/drawing/2014/main" id="{EBC7429A-5C86-09DD-C21B-C2CF3AF88DA6}"/>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grpSp>
        <p:nvGrpSpPr>
          <p:cNvPr id="16" name="Group 16">
            <a:extLst>
              <a:ext uri="{FF2B5EF4-FFF2-40B4-BE49-F238E27FC236}">
                <a16:creationId xmlns:a16="http://schemas.microsoft.com/office/drawing/2014/main" id="{A4D7C073-E707-D137-9362-26C6F1D2FD0D}"/>
              </a:ext>
            </a:extLst>
          </p:cNvPr>
          <p:cNvGrpSpPr/>
          <p:nvPr/>
        </p:nvGrpSpPr>
        <p:grpSpPr>
          <a:xfrm>
            <a:off x="0" y="1028700"/>
            <a:ext cx="2209477" cy="564910"/>
            <a:chOff x="0" y="0"/>
            <a:chExt cx="1024295" cy="148783"/>
          </a:xfrm>
        </p:grpSpPr>
        <p:sp>
          <p:nvSpPr>
            <p:cNvPr id="17" name="Freeform 17">
              <a:extLst>
                <a:ext uri="{FF2B5EF4-FFF2-40B4-BE49-F238E27FC236}">
                  <a16:creationId xmlns:a16="http://schemas.microsoft.com/office/drawing/2014/main" id="{9A4CDB41-3FE7-F0C6-E98E-40641942A7B5}"/>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6CC6B0"/>
            </a:solidFill>
            <a:ln>
              <a:solidFill>
                <a:srgbClr val="6CC6B0"/>
              </a:solidFill>
            </a:ln>
          </p:spPr>
          <p:txBody>
            <a:bodyPr/>
            <a:lstStyle/>
            <a:p>
              <a:endParaRPr lang="en-US"/>
            </a:p>
          </p:txBody>
        </p:sp>
        <p:sp>
          <p:nvSpPr>
            <p:cNvPr id="18" name="TextBox 18">
              <a:extLst>
                <a:ext uri="{FF2B5EF4-FFF2-40B4-BE49-F238E27FC236}">
                  <a16:creationId xmlns:a16="http://schemas.microsoft.com/office/drawing/2014/main" id="{C32194F2-92BB-CBF2-38E7-197F65FF1D98}"/>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sp>
        <p:nvSpPr>
          <p:cNvPr id="19" name="TextBox 19">
            <a:extLst>
              <a:ext uri="{FF2B5EF4-FFF2-40B4-BE49-F238E27FC236}">
                <a16:creationId xmlns:a16="http://schemas.microsoft.com/office/drawing/2014/main" id="{A355F995-20E9-4D04-9257-A0EAB17A47F0}"/>
              </a:ext>
            </a:extLst>
          </p:cNvPr>
          <p:cNvSpPr txBox="1"/>
          <p:nvPr/>
        </p:nvSpPr>
        <p:spPr>
          <a:xfrm>
            <a:off x="915735" y="2400299"/>
            <a:ext cx="15278769" cy="987130"/>
          </a:xfrm>
          <a:prstGeom prst="rect">
            <a:avLst/>
          </a:prstGeom>
        </p:spPr>
        <p:txBody>
          <a:bodyPr wrap="square" lIns="0" tIns="0" rIns="0" bIns="0" rtlCol="0" anchor="t">
            <a:spAutoFit/>
          </a:bodyPr>
          <a:lstStyle/>
          <a:p>
            <a:pPr algn="l">
              <a:lnSpc>
                <a:spcPts val="7935"/>
              </a:lnSpc>
            </a:pPr>
            <a:r>
              <a:rPr lang="en-US" sz="6399" b="1" dirty="0">
                <a:solidFill>
                  <a:srgbClr val="093547"/>
                </a:solidFill>
                <a:latin typeface="Aptos" panose="020B0004020202020204" pitchFamily="34" charset="0"/>
                <a:ea typeface="League Spartan"/>
                <a:cs typeface="League Spartan"/>
                <a:sym typeface="League Spartan"/>
              </a:rPr>
              <a:t>TIER RANKING</a:t>
            </a:r>
            <a:endParaRPr lang="en-US" sz="6399" b="1" dirty="0">
              <a:solidFill>
                <a:srgbClr val="093547"/>
              </a:solidFill>
              <a:highlight>
                <a:srgbClr val="FFFF00"/>
              </a:highlight>
              <a:latin typeface="Aptos" panose="020B0004020202020204" pitchFamily="34" charset="0"/>
              <a:ea typeface="League Spartan"/>
              <a:cs typeface="League Spartan"/>
              <a:sym typeface="League Spartan"/>
            </a:endParaRPr>
          </a:p>
        </p:txBody>
      </p:sp>
      <p:sp>
        <p:nvSpPr>
          <p:cNvPr id="26" name="Content Placeholder 2">
            <a:extLst>
              <a:ext uri="{FF2B5EF4-FFF2-40B4-BE49-F238E27FC236}">
                <a16:creationId xmlns:a16="http://schemas.microsoft.com/office/drawing/2014/main" id="{57081972-7AA1-10C0-3463-E4C8FAEE4D12}"/>
              </a:ext>
            </a:extLst>
          </p:cNvPr>
          <p:cNvSpPr txBox="1">
            <a:spLocks/>
          </p:cNvSpPr>
          <p:nvPr/>
        </p:nvSpPr>
        <p:spPr>
          <a:xfrm>
            <a:off x="884040" y="3842395"/>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a:solidFill>
                <a:srgbClr val="093547"/>
              </a:solidFill>
              <a:latin typeface="Aptos" panose="020B0004020202020204" pitchFamily="34" charset="0"/>
            </a:endParaRPr>
          </a:p>
        </p:txBody>
      </p:sp>
      <p:sp>
        <p:nvSpPr>
          <p:cNvPr id="6" name="TextBox 20">
            <a:extLst>
              <a:ext uri="{FF2B5EF4-FFF2-40B4-BE49-F238E27FC236}">
                <a16:creationId xmlns:a16="http://schemas.microsoft.com/office/drawing/2014/main" id="{61BF9A61-114D-C93C-B4C8-A471D865A9DD}"/>
              </a:ext>
            </a:extLst>
          </p:cNvPr>
          <p:cNvSpPr txBox="1"/>
          <p:nvPr/>
        </p:nvSpPr>
        <p:spPr>
          <a:xfrm>
            <a:off x="14208403" y="546735"/>
            <a:ext cx="3050897" cy="409728"/>
          </a:xfrm>
          <a:prstGeom prst="rect">
            <a:avLst/>
          </a:prstGeom>
        </p:spPr>
        <p:txBody>
          <a:bodyPr lIns="0" tIns="0" rIns="0" bIns="0" rtlCol="0" anchor="t">
            <a:spAutoFit/>
          </a:bodyPr>
          <a:lstStyle/>
          <a:p>
            <a:pPr algn="r">
              <a:lnSpc>
                <a:spcPts val="3359"/>
              </a:lnSpc>
            </a:pPr>
            <a:r>
              <a:rPr lang="en-US" sz="2400" dirty="0">
                <a:solidFill>
                  <a:srgbClr val="34363A"/>
                </a:solidFill>
                <a:latin typeface="Aptos" panose="020B0004020202020204" pitchFamily="34" charset="0"/>
                <a:ea typeface="Agrandir Bold"/>
                <a:cs typeface="Agrandir Bold"/>
                <a:sym typeface="Agrandir Bold"/>
              </a:rPr>
              <a:t> I 	13</a:t>
            </a:r>
          </a:p>
        </p:txBody>
      </p:sp>
      <p:graphicFrame>
        <p:nvGraphicFramePr>
          <p:cNvPr id="8" name="Diagram 7">
            <a:extLst>
              <a:ext uri="{FF2B5EF4-FFF2-40B4-BE49-F238E27FC236}">
                <a16:creationId xmlns:a16="http://schemas.microsoft.com/office/drawing/2014/main" id="{92D182C2-BB4A-840E-6413-7116FC7B2959}"/>
              </a:ext>
            </a:extLst>
          </p:cNvPr>
          <p:cNvGraphicFramePr/>
          <p:nvPr>
            <p:extLst>
              <p:ext uri="{D42A27DB-BD31-4B8C-83A1-F6EECF244321}">
                <p14:modId xmlns:p14="http://schemas.microsoft.com/office/powerpoint/2010/main" val="2904537820"/>
              </p:ext>
            </p:extLst>
          </p:nvPr>
        </p:nvGraphicFramePr>
        <p:xfrm>
          <a:off x="1597729" y="1738271"/>
          <a:ext cx="14477303" cy="88703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92618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1E3AE-112B-B8B9-15B0-22B071C3784D}"/>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09CBAE93-9920-473F-8FE6-53A3A5882DE1}"/>
              </a:ext>
            </a:extLst>
          </p:cNvPr>
          <p:cNvGrpSpPr/>
          <p:nvPr/>
        </p:nvGrpSpPr>
        <p:grpSpPr>
          <a:xfrm>
            <a:off x="15697200" y="8648700"/>
            <a:ext cx="2590800" cy="1645920"/>
            <a:chOff x="0" y="0"/>
            <a:chExt cx="2036532" cy="983399"/>
          </a:xfrm>
          <a:solidFill>
            <a:srgbClr val="DBDB8E"/>
          </a:solidFill>
        </p:grpSpPr>
        <p:sp>
          <p:nvSpPr>
            <p:cNvPr id="3" name="Freeform 3">
              <a:extLst>
                <a:ext uri="{FF2B5EF4-FFF2-40B4-BE49-F238E27FC236}">
                  <a16:creationId xmlns:a16="http://schemas.microsoft.com/office/drawing/2014/main" id="{D947778B-CED9-67B1-24AB-1EAFCC0C4732}"/>
                </a:ext>
              </a:extLst>
            </p:cNvPr>
            <p:cNvSpPr/>
            <p:nvPr/>
          </p:nvSpPr>
          <p:spPr>
            <a:xfrm>
              <a:off x="0" y="0"/>
              <a:ext cx="2036532" cy="983399"/>
            </a:xfrm>
            <a:custGeom>
              <a:avLst/>
              <a:gdLst/>
              <a:ahLst/>
              <a:cxnLst/>
              <a:rect l="l" t="t" r="r" b="b"/>
              <a:pathLst>
                <a:path w="2036532" h="983399">
                  <a:moveTo>
                    <a:pt x="0" y="0"/>
                  </a:moveTo>
                  <a:lnTo>
                    <a:pt x="2036532" y="0"/>
                  </a:lnTo>
                  <a:lnTo>
                    <a:pt x="2036532" y="983399"/>
                  </a:lnTo>
                  <a:lnTo>
                    <a:pt x="0" y="983399"/>
                  </a:lnTo>
                  <a:close/>
                </a:path>
              </a:pathLst>
            </a:custGeom>
            <a:grpFill/>
          </p:spPr>
          <p:txBody>
            <a:bodyPr/>
            <a:lstStyle/>
            <a:p>
              <a:endParaRPr lang="en-US"/>
            </a:p>
          </p:txBody>
        </p:sp>
        <p:sp>
          <p:nvSpPr>
            <p:cNvPr id="4" name="TextBox 4">
              <a:extLst>
                <a:ext uri="{FF2B5EF4-FFF2-40B4-BE49-F238E27FC236}">
                  <a16:creationId xmlns:a16="http://schemas.microsoft.com/office/drawing/2014/main" id="{050326D5-4720-9144-6C12-B1674D410280}"/>
                </a:ext>
              </a:extLst>
            </p:cNvPr>
            <p:cNvSpPr txBox="1"/>
            <p:nvPr/>
          </p:nvSpPr>
          <p:spPr>
            <a:xfrm>
              <a:off x="0" y="-38100"/>
              <a:ext cx="2036532" cy="1021499"/>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0" name="Group 10">
            <a:extLst>
              <a:ext uri="{FF2B5EF4-FFF2-40B4-BE49-F238E27FC236}">
                <a16:creationId xmlns:a16="http://schemas.microsoft.com/office/drawing/2014/main" id="{FDB611E1-E528-A58E-CD41-CDBA2F8F2D2E}"/>
              </a:ext>
            </a:extLst>
          </p:cNvPr>
          <p:cNvGrpSpPr/>
          <p:nvPr/>
        </p:nvGrpSpPr>
        <p:grpSpPr>
          <a:xfrm rot="-5400000">
            <a:off x="4580107" y="-138009"/>
            <a:ext cx="47625" cy="7150438"/>
            <a:chOff x="0" y="0"/>
            <a:chExt cx="12543" cy="1883243"/>
          </a:xfrm>
          <a:solidFill>
            <a:srgbClr val="DBDB8E"/>
          </a:solidFill>
        </p:grpSpPr>
        <p:sp>
          <p:nvSpPr>
            <p:cNvPr id="11" name="Freeform 11">
              <a:extLst>
                <a:ext uri="{FF2B5EF4-FFF2-40B4-BE49-F238E27FC236}">
                  <a16:creationId xmlns:a16="http://schemas.microsoft.com/office/drawing/2014/main" id="{DF78C71F-5528-CA0C-3BA3-619D75CB2F19}"/>
                </a:ext>
              </a:extLst>
            </p:cNvPr>
            <p:cNvSpPr/>
            <p:nvPr/>
          </p:nvSpPr>
          <p:spPr>
            <a:xfrm>
              <a:off x="0" y="0"/>
              <a:ext cx="12543" cy="1883243"/>
            </a:xfrm>
            <a:custGeom>
              <a:avLst/>
              <a:gdLst/>
              <a:ahLst/>
              <a:cxnLst/>
              <a:rect l="l" t="t" r="r" b="b"/>
              <a:pathLst>
                <a:path w="12543" h="1883243">
                  <a:moveTo>
                    <a:pt x="0" y="0"/>
                  </a:moveTo>
                  <a:lnTo>
                    <a:pt x="12543" y="0"/>
                  </a:lnTo>
                  <a:lnTo>
                    <a:pt x="12543" y="1883243"/>
                  </a:lnTo>
                  <a:lnTo>
                    <a:pt x="0" y="1883243"/>
                  </a:lnTo>
                  <a:close/>
                </a:path>
              </a:pathLst>
            </a:custGeom>
            <a:grpFill/>
          </p:spPr>
          <p:txBody>
            <a:bodyPr/>
            <a:lstStyle/>
            <a:p>
              <a:endParaRPr lang="en-US"/>
            </a:p>
          </p:txBody>
        </p:sp>
        <p:sp>
          <p:nvSpPr>
            <p:cNvPr id="12" name="TextBox 12">
              <a:extLst>
                <a:ext uri="{FF2B5EF4-FFF2-40B4-BE49-F238E27FC236}">
                  <a16:creationId xmlns:a16="http://schemas.microsoft.com/office/drawing/2014/main" id="{AD2E7F47-7B68-95DF-77C3-9112B92BACDE}"/>
                </a:ext>
              </a:extLst>
            </p:cNvPr>
            <p:cNvSpPr txBox="1"/>
            <p:nvPr/>
          </p:nvSpPr>
          <p:spPr>
            <a:xfrm>
              <a:off x="0" y="-38100"/>
              <a:ext cx="12543" cy="192134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3" name="Group 13">
            <a:extLst>
              <a:ext uri="{FF2B5EF4-FFF2-40B4-BE49-F238E27FC236}">
                <a16:creationId xmlns:a16="http://schemas.microsoft.com/office/drawing/2014/main" id="{A9FF4388-FB43-EB12-E5A6-DE1945CFC5EE}"/>
              </a:ext>
            </a:extLst>
          </p:cNvPr>
          <p:cNvGrpSpPr/>
          <p:nvPr/>
        </p:nvGrpSpPr>
        <p:grpSpPr>
          <a:xfrm>
            <a:off x="2706602" y="1028700"/>
            <a:ext cx="3889119" cy="564910"/>
            <a:chOff x="0" y="0"/>
            <a:chExt cx="1024295" cy="148783"/>
          </a:xfrm>
        </p:grpSpPr>
        <p:sp>
          <p:nvSpPr>
            <p:cNvPr id="14" name="Freeform 14">
              <a:extLst>
                <a:ext uri="{FF2B5EF4-FFF2-40B4-BE49-F238E27FC236}">
                  <a16:creationId xmlns:a16="http://schemas.microsoft.com/office/drawing/2014/main" id="{B100D582-CD35-E267-AA56-9C41F52139F8}"/>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093547"/>
            </a:solidFill>
          </p:spPr>
          <p:txBody>
            <a:bodyPr/>
            <a:lstStyle/>
            <a:p>
              <a:endParaRPr lang="en-US"/>
            </a:p>
          </p:txBody>
        </p:sp>
        <p:sp>
          <p:nvSpPr>
            <p:cNvPr id="15" name="TextBox 15">
              <a:extLst>
                <a:ext uri="{FF2B5EF4-FFF2-40B4-BE49-F238E27FC236}">
                  <a16:creationId xmlns:a16="http://schemas.microsoft.com/office/drawing/2014/main" id="{0588A20F-A0D2-5267-DF22-60AFD1188128}"/>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grpSp>
        <p:nvGrpSpPr>
          <p:cNvPr id="16" name="Group 16">
            <a:extLst>
              <a:ext uri="{FF2B5EF4-FFF2-40B4-BE49-F238E27FC236}">
                <a16:creationId xmlns:a16="http://schemas.microsoft.com/office/drawing/2014/main" id="{886BE50B-3C4D-7C87-83D7-CEE4A70A27EA}"/>
              </a:ext>
            </a:extLst>
          </p:cNvPr>
          <p:cNvGrpSpPr/>
          <p:nvPr/>
        </p:nvGrpSpPr>
        <p:grpSpPr>
          <a:xfrm>
            <a:off x="0" y="1028700"/>
            <a:ext cx="2209477" cy="564910"/>
            <a:chOff x="0" y="0"/>
            <a:chExt cx="1024295" cy="148783"/>
          </a:xfrm>
        </p:grpSpPr>
        <p:sp>
          <p:nvSpPr>
            <p:cNvPr id="17" name="Freeform 17">
              <a:extLst>
                <a:ext uri="{FF2B5EF4-FFF2-40B4-BE49-F238E27FC236}">
                  <a16:creationId xmlns:a16="http://schemas.microsoft.com/office/drawing/2014/main" id="{CC6A0EFD-D1E6-F1DE-A852-FF8F9D7BDEA5}"/>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6CC6B0"/>
            </a:solidFill>
            <a:ln>
              <a:solidFill>
                <a:srgbClr val="6CC6B0"/>
              </a:solidFill>
            </a:ln>
          </p:spPr>
          <p:txBody>
            <a:bodyPr/>
            <a:lstStyle/>
            <a:p>
              <a:endParaRPr lang="en-US"/>
            </a:p>
          </p:txBody>
        </p:sp>
        <p:sp>
          <p:nvSpPr>
            <p:cNvPr id="18" name="TextBox 18">
              <a:extLst>
                <a:ext uri="{FF2B5EF4-FFF2-40B4-BE49-F238E27FC236}">
                  <a16:creationId xmlns:a16="http://schemas.microsoft.com/office/drawing/2014/main" id="{19BBB232-AF3D-8E35-C325-8E55AC529D24}"/>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sp>
        <p:nvSpPr>
          <p:cNvPr id="19" name="TextBox 19">
            <a:extLst>
              <a:ext uri="{FF2B5EF4-FFF2-40B4-BE49-F238E27FC236}">
                <a16:creationId xmlns:a16="http://schemas.microsoft.com/office/drawing/2014/main" id="{632502D1-A411-A74B-3D2A-62F7E84A223E}"/>
              </a:ext>
            </a:extLst>
          </p:cNvPr>
          <p:cNvSpPr txBox="1"/>
          <p:nvPr/>
        </p:nvSpPr>
        <p:spPr>
          <a:xfrm>
            <a:off x="915735" y="2400299"/>
            <a:ext cx="15278769" cy="987130"/>
          </a:xfrm>
          <a:prstGeom prst="rect">
            <a:avLst/>
          </a:prstGeom>
        </p:spPr>
        <p:txBody>
          <a:bodyPr wrap="square" lIns="0" tIns="0" rIns="0" bIns="0" rtlCol="0" anchor="t">
            <a:spAutoFit/>
          </a:bodyPr>
          <a:lstStyle/>
          <a:p>
            <a:pPr algn="l">
              <a:lnSpc>
                <a:spcPts val="7935"/>
              </a:lnSpc>
            </a:pPr>
            <a:r>
              <a:rPr lang="en-US" sz="6399" b="1" dirty="0">
                <a:solidFill>
                  <a:srgbClr val="093547"/>
                </a:solidFill>
                <a:latin typeface="Aptos" panose="020B0004020202020204" pitchFamily="34" charset="0"/>
                <a:ea typeface="League Spartan"/>
                <a:cs typeface="League Spartan"/>
                <a:sym typeface="League Spartan"/>
              </a:rPr>
              <a:t>TWO-STEP APPLICATION PROCESS</a:t>
            </a:r>
            <a:endParaRPr lang="en-US" sz="6399" b="1" dirty="0">
              <a:solidFill>
                <a:srgbClr val="093547"/>
              </a:solidFill>
              <a:highlight>
                <a:srgbClr val="FFFF00"/>
              </a:highlight>
              <a:latin typeface="Aptos" panose="020B0004020202020204" pitchFamily="34" charset="0"/>
              <a:ea typeface="League Spartan"/>
              <a:cs typeface="League Spartan"/>
              <a:sym typeface="League Spartan"/>
            </a:endParaRPr>
          </a:p>
        </p:txBody>
      </p:sp>
      <p:sp>
        <p:nvSpPr>
          <p:cNvPr id="26" name="Content Placeholder 2">
            <a:extLst>
              <a:ext uri="{FF2B5EF4-FFF2-40B4-BE49-F238E27FC236}">
                <a16:creationId xmlns:a16="http://schemas.microsoft.com/office/drawing/2014/main" id="{1012E38F-CCE9-B9F3-3723-4802E6F28C28}"/>
              </a:ext>
            </a:extLst>
          </p:cNvPr>
          <p:cNvSpPr txBox="1">
            <a:spLocks/>
          </p:cNvSpPr>
          <p:nvPr/>
        </p:nvSpPr>
        <p:spPr>
          <a:xfrm>
            <a:off x="884040" y="3842395"/>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a:solidFill>
                <a:srgbClr val="093547"/>
              </a:solidFill>
              <a:latin typeface="Aptos" panose="020B0004020202020204" pitchFamily="34" charset="0"/>
            </a:endParaRPr>
          </a:p>
        </p:txBody>
      </p:sp>
      <p:sp>
        <p:nvSpPr>
          <p:cNvPr id="6" name="TextBox 20">
            <a:extLst>
              <a:ext uri="{FF2B5EF4-FFF2-40B4-BE49-F238E27FC236}">
                <a16:creationId xmlns:a16="http://schemas.microsoft.com/office/drawing/2014/main" id="{124AD4F4-A369-ED0E-3679-AFFAEF67E3A4}"/>
              </a:ext>
            </a:extLst>
          </p:cNvPr>
          <p:cNvSpPr txBox="1"/>
          <p:nvPr/>
        </p:nvSpPr>
        <p:spPr>
          <a:xfrm>
            <a:off x="14208403" y="546735"/>
            <a:ext cx="3050897" cy="409728"/>
          </a:xfrm>
          <a:prstGeom prst="rect">
            <a:avLst/>
          </a:prstGeom>
        </p:spPr>
        <p:txBody>
          <a:bodyPr lIns="0" tIns="0" rIns="0" bIns="0" rtlCol="0" anchor="t">
            <a:spAutoFit/>
          </a:bodyPr>
          <a:lstStyle/>
          <a:p>
            <a:pPr algn="r">
              <a:lnSpc>
                <a:spcPts val="3359"/>
              </a:lnSpc>
            </a:pPr>
            <a:r>
              <a:rPr lang="en-US" sz="2400" dirty="0">
                <a:solidFill>
                  <a:srgbClr val="34363A"/>
                </a:solidFill>
                <a:latin typeface="Aptos" panose="020B0004020202020204" pitchFamily="34" charset="0"/>
                <a:ea typeface="Agrandir Bold"/>
                <a:cs typeface="Agrandir Bold"/>
                <a:sym typeface="Agrandir Bold"/>
              </a:rPr>
              <a:t> I 	14</a:t>
            </a:r>
          </a:p>
        </p:txBody>
      </p:sp>
      <p:sp>
        <p:nvSpPr>
          <p:cNvPr id="5" name="Content Placeholder 2">
            <a:extLst>
              <a:ext uri="{FF2B5EF4-FFF2-40B4-BE49-F238E27FC236}">
                <a16:creationId xmlns:a16="http://schemas.microsoft.com/office/drawing/2014/main" id="{23A33D49-439F-5C9B-1BE1-D069607196B7}"/>
              </a:ext>
            </a:extLst>
          </p:cNvPr>
          <p:cNvSpPr txBox="1">
            <a:spLocks/>
          </p:cNvSpPr>
          <p:nvPr/>
        </p:nvSpPr>
        <p:spPr>
          <a:xfrm>
            <a:off x="1036440" y="3994795"/>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ü"/>
            </a:pPr>
            <a:r>
              <a:rPr lang="en-US" b="1" dirty="0">
                <a:latin typeface="Aptos" panose="020B0004020202020204" pitchFamily="34" charset="0"/>
              </a:rPr>
              <a:t>Step 1: Ranking Packet Submittal – </a:t>
            </a:r>
            <a:r>
              <a:rPr lang="en-US" b="1" u="sng" dirty="0">
                <a:solidFill>
                  <a:srgbClr val="FF0000"/>
                </a:solidFill>
                <a:latin typeface="Aptos" panose="020B0004020202020204" pitchFamily="34" charset="0"/>
              </a:rPr>
              <a:t>DUE 7/30/26 by 5:00 pm </a:t>
            </a:r>
          </a:p>
          <a:p>
            <a:pPr marL="571500" lvl="1" indent="-171450"/>
            <a:r>
              <a:rPr lang="en-US" dirty="0">
                <a:latin typeface="Aptos" panose="020B0004020202020204" pitchFamily="34" charset="0"/>
              </a:rPr>
              <a:t>BKRHC will distribute ranking packets to qualified applicants by email on 7/23/26 based on the verification of the Letter of Intent threshold requirements</a:t>
            </a:r>
          </a:p>
          <a:p>
            <a:pPr marL="571500" lvl="1" indent="-171450"/>
            <a:r>
              <a:rPr lang="en-US" dirty="0">
                <a:latin typeface="Aptos" panose="020B0004020202020204" pitchFamily="34" charset="0"/>
              </a:rPr>
              <a:t>The Ranking Packet is NOT the application; submitted ranking packets are solely for the purpose of putting the applications in order</a:t>
            </a:r>
          </a:p>
          <a:p>
            <a:pPr marL="171450" indent="-171450"/>
            <a:endParaRPr lang="en-US" dirty="0">
              <a:latin typeface="Aptos" panose="020B0004020202020204" pitchFamily="34" charset="0"/>
            </a:endParaRPr>
          </a:p>
          <a:p>
            <a:pPr>
              <a:buFont typeface="Wingdings" panose="05000000000000000000" pitchFamily="2" charset="2"/>
              <a:buChar char="ü"/>
            </a:pPr>
            <a:r>
              <a:rPr lang="en-US" b="1" dirty="0">
                <a:latin typeface="Aptos" panose="020B0004020202020204" pitchFamily="34" charset="0"/>
              </a:rPr>
              <a:t>Step 2: </a:t>
            </a:r>
            <a:r>
              <a:rPr lang="en-US" b="1" dirty="0" err="1">
                <a:latin typeface="Aptos" panose="020B0004020202020204" pitchFamily="34" charset="0"/>
              </a:rPr>
              <a:t>eSNAPS</a:t>
            </a:r>
            <a:r>
              <a:rPr lang="en-US" b="1" dirty="0">
                <a:latin typeface="Aptos" panose="020B0004020202020204" pitchFamily="34" charset="0"/>
              </a:rPr>
              <a:t> Submittal – </a:t>
            </a:r>
            <a:r>
              <a:rPr lang="en-US" b="1" u="sng" dirty="0">
                <a:solidFill>
                  <a:srgbClr val="FF0000"/>
                </a:solidFill>
                <a:latin typeface="Aptos" panose="020B0004020202020204" pitchFamily="34" charset="0"/>
              </a:rPr>
              <a:t>DUE 8/5/26 by 5:00 pm </a:t>
            </a:r>
          </a:p>
          <a:p>
            <a:pPr marL="571500" lvl="1" indent="-171450"/>
            <a:r>
              <a:rPr lang="en-US" dirty="0">
                <a:latin typeface="Aptos" panose="020B0004020202020204" pitchFamily="34" charset="0"/>
              </a:rPr>
              <a:t>Applicants should start working  on their project applications in </a:t>
            </a:r>
            <a:r>
              <a:rPr lang="en-US" dirty="0" err="1">
                <a:latin typeface="Aptos" panose="020B0004020202020204" pitchFamily="34" charset="0"/>
              </a:rPr>
              <a:t>eSNAPS</a:t>
            </a:r>
            <a:r>
              <a:rPr lang="en-US" dirty="0">
                <a:latin typeface="Aptos" panose="020B0004020202020204" pitchFamily="34" charset="0"/>
              </a:rPr>
              <a:t> once BKRHC distributes ranking packets to qualified applicants </a:t>
            </a:r>
          </a:p>
          <a:p>
            <a:pPr marL="571500" lvl="1" indent="-171450"/>
            <a:r>
              <a:rPr lang="en-US" dirty="0" err="1">
                <a:latin typeface="Aptos" panose="020B0004020202020204" pitchFamily="34" charset="0"/>
              </a:rPr>
              <a:t>eSNAPS</a:t>
            </a:r>
            <a:r>
              <a:rPr lang="en-US" dirty="0">
                <a:latin typeface="Aptos" panose="020B0004020202020204" pitchFamily="34" charset="0"/>
              </a:rPr>
              <a:t> user guide will be sent with the ranking packets </a:t>
            </a:r>
          </a:p>
          <a:p>
            <a:pPr marL="171450" indent="-171450"/>
            <a:endParaRPr lang="en-US" b="1" u="sng" dirty="0">
              <a:solidFill>
                <a:srgbClr val="FF0000"/>
              </a:solidFill>
              <a:latin typeface="Aptos" panose="020B0004020202020204" pitchFamily="34" charset="0"/>
            </a:endParaRPr>
          </a:p>
          <a:p>
            <a:pPr marL="171450" indent="-171450"/>
            <a:endParaRPr lang="en-US" sz="3200" dirty="0">
              <a:solidFill>
                <a:srgbClr val="093547"/>
              </a:solidFill>
              <a:latin typeface="Aptos" panose="020B0004020202020204" pitchFamily="34" charset="0"/>
            </a:endParaRPr>
          </a:p>
        </p:txBody>
      </p:sp>
    </p:spTree>
    <p:extLst>
      <p:ext uri="{BB962C8B-B14F-4D97-AF65-F5344CB8AC3E}">
        <p14:creationId xmlns:p14="http://schemas.microsoft.com/office/powerpoint/2010/main" val="31232423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8F25A6-8363-EFCB-98BD-F6211D8FF968}"/>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7182EBD9-678B-7FF8-F169-C07FE9F428C4}"/>
              </a:ext>
            </a:extLst>
          </p:cNvPr>
          <p:cNvGrpSpPr/>
          <p:nvPr/>
        </p:nvGrpSpPr>
        <p:grpSpPr>
          <a:xfrm>
            <a:off x="15697200" y="8648700"/>
            <a:ext cx="2590800" cy="1645920"/>
            <a:chOff x="0" y="0"/>
            <a:chExt cx="2036532" cy="983399"/>
          </a:xfrm>
          <a:solidFill>
            <a:srgbClr val="DBDB8E"/>
          </a:solidFill>
        </p:grpSpPr>
        <p:sp>
          <p:nvSpPr>
            <p:cNvPr id="3" name="Freeform 3">
              <a:extLst>
                <a:ext uri="{FF2B5EF4-FFF2-40B4-BE49-F238E27FC236}">
                  <a16:creationId xmlns:a16="http://schemas.microsoft.com/office/drawing/2014/main" id="{80DDDD00-1AD0-1B84-1271-0EC91500D93F}"/>
                </a:ext>
              </a:extLst>
            </p:cNvPr>
            <p:cNvSpPr/>
            <p:nvPr/>
          </p:nvSpPr>
          <p:spPr>
            <a:xfrm>
              <a:off x="0" y="0"/>
              <a:ext cx="2036532" cy="983399"/>
            </a:xfrm>
            <a:custGeom>
              <a:avLst/>
              <a:gdLst/>
              <a:ahLst/>
              <a:cxnLst/>
              <a:rect l="l" t="t" r="r" b="b"/>
              <a:pathLst>
                <a:path w="2036532" h="983399">
                  <a:moveTo>
                    <a:pt x="0" y="0"/>
                  </a:moveTo>
                  <a:lnTo>
                    <a:pt x="2036532" y="0"/>
                  </a:lnTo>
                  <a:lnTo>
                    <a:pt x="2036532" y="983399"/>
                  </a:lnTo>
                  <a:lnTo>
                    <a:pt x="0" y="983399"/>
                  </a:lnTo>
                  <a:close/>
                </a:path>
              </a:pathLst>
            </a:custGeom>
            <a:grpFill/>
          </p:spPr>
          <p:txBody>
            <a:bodyPr/>
            <a:lstStyle/>
            <a:p>
              <a:endParaRPr lang="en-US"/>
            </a:p>
          </p:txBody>
        </p:sp>
        <p:sp>
          <p:nvSpPr>
            <p:cNvPr id="4" name="TextBox 4">
              <a:extLst>
                <a:ext uri="{FF2B5EF4-FFF2-40B4-BE49-F238E27FC236}">
                  <a16:creationId xmlns:a16="http://schemas.microsoft.com/office/drawing/2014/main" id="{D1FEFAA4-BB05-BAD2-9985-DF92C8FE7756}"/>
                </a:ext>
              </a:extLst>
            </p:cNvPr>
            <p:cNvSpPr txBox="1"/>
            <p:nvPr/>
          </p:nvSpPr>
          <p:spPr>
            <a:xfrm>
              <a:off x="0" y="-38100"/>
              <a:ext cx="2036532" cy="1021499"/>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0" name="Group 10">
            <a:extLst>
              <a:ext uri="{FF2B5EF4-FFF2-40B4-BE49-F238E27FC236}">
                <a16:creationId xmlns:a16="http://schemas.microsoft.com/office/drawing/2014/main" id="{17E4F179-6576-8FDA-9F5E-B8BBE1E9B083}"/>
              </a:ext>
            </a:extLst>
          </p:cNvPr>
          <p:cNvGrpSpPr/>
          <p:nvPr/>
        </p:nvGrpSpPr>
        <p:grpSpPr>
          <a:xfrm rot="-5400000">
            <a:off x="4580107" y="-138009"/>
            <a:ext cx="47625" cy="7150438"/>
            <a:chOff x="0" y="0"/>
            <a:chExt cx="12543" cy="1883243"/>
          </a:xfrm>
          <a:solidFill>
            <a:srgbClr val="DBDB8E"/>
          </a:solidFill>
        </p:grpSpPr>
        <p:sp>
          <p:nvSpPr>
            <p:cNvPr id="11" name="Freeform 11">
              <a:extLst>
                <a:ext uri="{FF2B5EF4-FFF2-40B4-BE49-F238E27FC236}">
                  <a16:creationId xmlns:a16="http://schemas.microsoft.com/office/drawing/2014/main" id="{60E0CD42-7133-E460-5E6A-ABAF9D8310CB}"/>
                </a:ext>
              </a:extLst>
            </p:cNvPr>
            <p:cNvSpPr/>
            <p:nvPr/>
          </p:nvSpPr>
          <p:spPr>
            <a:xfrm>
              <a:off x="0" y="0"/>
              <a:ext cx="12543" cy="1883243"/>
            </a:xfrm>
            <a:custGeom>
              <a:avLst/>
              <a:gdLst/>
              <a:ahLst/>
              <a:cxnLst/>
              <a:rect l="l" t="t" r="r" b="b"/>
              <a:pathLst>
                <a:path w="12543" h="1883243">
                  <a:moveTo>
                    <a:pt x="0" y="0"/>
                  </a:moveTo>
                  <a:lnTo>
                    <a:pt x="12543" y="0"/>
                  </a:lnTo>
                  <a:lnTo>
                    <a:pt x="12543" y="1883243"/>
                  </a:lnTo>
                  <a:lnTo>
                    <a:pt x="0" y="1883243"/>
                  </a:lnTo>
                  <a:close/>
                </a:path>
              </a:pathLst>
            </a:custGeom>
            <a:grpFill/>
          </p:spPr>
          <p:txBody>
            <a:bodyPr/>
            <a:lstStyle/>
            <a:p>
              <a:endParaRPr lang="en-US"/>
            </a:p>
          </p:txBody>
        </p:sp>
        <p:sp>
          <p:nvSpPr>
            <p:cNvPr id="12" name="TextBox 12">
              <a:extLst>
                <a:ext uri="{FF2B5EF4-FFF2-40B4-BE49-F238E27FC236}">
                  <a16:creationId xmlns:a16="http://schemas.microsoft.com/office/drawing/2014/main" id="{C259C2CC-9F39-F2E2-0701-0A5B6A4342D0}"/>
                </a:ext>
              </a:extLst>
            </p:cNvPr>
            <p:cNvSpPr txBox="1"/>
            <p:nvPr/>
          </p:nvSpPr>
          <p:spPr>
            <a:xfrm>
              <a:off x="0" y="-38100"/>
              <a:ext cx="12543" cy="192134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3" name="Group 13">
            <a:extLst>
              <a:ext uri="{FF2B5EF4-FFF2-40B4-BE49-F238E27FC236}">
                <a16:creationId xmlns:a16="http://schemas.microsoft.com/office/drawing/2014/main" id="{8BCBF5FA-46E9-0436-79D3-1D8D2E507120}"/>
              </a:ext>
            </a:extLst>
          </p:cNvPr>
          <p:cNvGrpSpPr/>
          <p:nvPr/>
        </p:nvGrpSpPr>
        <p:grpSpPr>
          <a:xfrm>
            <a:off x="2706602" y="1028700"/>
            <a:ext cx="3889119" cy="564910"/>
            <a:chOff x="0" y="0"/>
            <a:chExt cx="1024295" cy="148783"/>
          </a:xfrm>
        </p:grpSpPr>
        <p:sp>
          <p:nvSpPr>
            <p:cNvPr id="14" name="Freeform 14">
              <a:extLst>
                <a:ext uri="{FF2B5EF4-FFF2-40B4-BE49-F238E27FC236}">
                  <a16:creationId xmlns:a16="http://schemas.microsoft.com/office/drawing/2014/main" id="{1E88054A-179D-E03F-3EAC-4B8DA866761C}"/>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093547"/>
            </a:solidFill>
          </p:spPr>
          <p:txBody>
            <a:bodyPr/>
            <a:lstStyle/>
            <a:p>
              <a:endParaRPr lang="en-US"/>
            </a:p>
          </p:txBody>
        </p:sp>
        <p:sp>
          <p:nvSpPr>
            <p:cNvPr id="15" name="TextBox 15">
              <a:extLst>
                <a:ext uri="{FF2B5EF4-FFF2-40B4-BE49-F238E27FC236}">
                  <a16:creationId xmlns:a16="http://schemas.microsoft.com/office/drawing/2014/main" id="{03E3899F-F3C1-443C-7307-EAAEFFC98B5C}"/>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grpSp>
        <p:nvGrpSpPr>
          <p:cNvPr id="16" name="Group 16">
            <a:extLst>
              <a:ext uri="{FF2B5EF4-FFF2-40B4-BE49-F238E27FC236}">
                <a16:creationId xmlns:a16="http://schemas.microsoft.com/office/drawing/2014/main" id="{3CE310D0-7E50-48BD-D253-C94CB6C8A625}"/>
              </a:ext>
            </a:extLst>
          </p:cNvPr>
          <p:cNvGrpSpPr/>
          <p:nvPr/>
        </p:nvGrpSpPr>
        <p:grpSpPr>
          <a:xfrm>
            <a:off x="0" y="1028700"/>
            <a:ext cx="2209477" cy="564910"/>
            <a:chOff x="0" y="0"/>
            <a:chExt cx="1024295" cy="148783"/>
          </a:xfrm>
        </p:grpSpPr>
        <p:sp>
          <p:nvSpPr>
            <p:cNvPr id="17" name="Freeform 17">
              <a:extLst>
                <a:ext uri="{FF2B5EF4-FFF2-40B4-BE49-F238E27FC236}">
                  <a16:creationId xmlns:a16="http://schemas.microsoft.com/office/drawing/2014/main" id="{EA084E2E-7B21-AB7D-7CA2-1905CCEB3315}"/>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6CC6B0"/>
            </a:solidFill>
            <a:ln>
              <a:solidFill>
                <a:srgbClr val="6CC6B0"/>
              </a:solidFill>
            </a:ln>
          </p:spPr>
          <p:txBody>
            <a:bodyPr/>
            <a:lstStyle/>
            <a:p>
              <a:endParaRPr lang="en-US"/>
            </a:p>
          </p:txBody>
        </p:sp>
        <p:sp>
          <p:nvSpPr>
            <p:cNvPr id="18" name="TextBox 18">
              <a:extLst>
                <a:ext uri="{FF2B5EF4-FFF2-40B4-BE49-F238E27FC236}">
                  <a16:creationId xmlns:a16="http://schemas.microsoft.com/office/drawing/2014/main" id="{12DE612C-D9B1-EF24-3C7F-8A9426FA2D3C}"/>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sp>
        <p:nvSpPr>
          <p:cNvPr id="19" name="TextBox 19">
            <a:extLst>
              <a:ext uri="{FF2B5EF4-FFF2-40B4-BE49-F238E27FC236}">
                <a16:creationId xmlns:a16="http://schemas.microsoft.com/office/drawing/2014/main" id="{CA4B1282-6CEA-7051-493D-DDAC393762A3}"/>
              </a:ext>
            </a:extLst>
          </p:cNvPr>
          <p:cNvSpPr txBox="1"/>
          <p:nvPr/>
        </p:nvSpPr>
        <p:spPr>
          <a:xfrm>
            <a:off x="915735" y="2400299"/>
            <a:ext cx="15278769" cy="987130"/>
          </a:xfrm>
          <a:prstGeom prst="rect">
            <a:avLst/>
          </a:prstGeom>
        </p:spPr>
        <p:txBody>
          <a:bodyPr wrap="square" lIns="0" tIns="0" rIns="0" bIns="0" rtlCol="0" anchor="t">
            <a:spAutoFit/>
          </a:bodyPr>
          <a:lstStyle/>
          <a:p>
            <a:pPr algn="l">
              <a:lnSpc>
                <a:spcPts val="7935"/>
              </a:lnSpc>
            </a:pPr>
            <a:r>
              <a:rPr lang="en-US" sz="6399" b="1" dirty="0">
                <a:solidFill>
                  <a:srgbClr val="093547"/>
                </a:solidFill>
                <a:latin typeface="Aptos" panose="020B0004020202020204" pitchFamily="34" charset="0"/>
                <a:ea typeface="League Spartan"/>
                <a:cs typeface="League Spartan"/>
                <a:sym typeface="League Spartan"/>
              </a:rPr>
              <a:t>APPLICANT PREPARATION TIPS</a:t>
            </a:r>
            <a:endParaRPr lang="en-US" sz="6399" b="1" dirty="0">
              <a:solidFill>
                <a:srgbClr val="FF0000"/>
              </a:solidFill>
              <a:latin typeface="Aptos" panose="020B0004020202020204" pitchFamily="34" charset="0"/>
              <a:ea typeface="League Spartan"/>
              <a:cs typeface="League Spartan"/>
              <a:sym typeface="League Spartan"/>
            </a:endParaRPr>
          </a:p>
        </p:txBody>
      </p:sp>
      <p:sp>
        <p:nvSpPr>
          <p:cNvPr id="26" name="Content Placeholder 2">
            <a:extLst>
              <a:ext uri="{FF2B5EF4-FFF2-40B4-BE49-F238E27FC236}">
                <a16:creationId xmlns:a16="http://schemas.microsoft.com/office/drawing/2014/main" id="{01371112-A0AC-546F-453F-67387BD3A8DB}"/>
              </a:ext>
            </a:extLst>
          </p:cNvPr>
          <p:cNvSpPr txBox="1">
            <a:spLocks/>
          </p:cNvSpPr>
          <p:nvPr/>
        </p:nvSpPr>
        <p:spPr>
          <a:xfrm>
            <a:off x="884040" y="3842395"/>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a:solidFill>
                <a:srgbClr val="093547"/>
              </a:solidFill>
              <a:latin typeface="Aptos" panose="020B0004020202020204" pitchFamily="34" charset="0"/>
            </a:endParaRPr>
          </a:p>
        </p:txBody>
      </p:sp>
      <p:sp>
        <p:nvSpPr>
          <p:cNvPr id="6" name="TextBox 20">
            <a:extLst>
              <a:ext uri="{FF2B5EF4-FFF2-40B4-BE49-F238E27FC236}">
                <a16:creationId xmlns:a16="http://schemas.microsoft.com/office/drawing/2014/main" id="{ED06D523-FDCC-3250-AF8E-67FFDED63E98}"/>
              </a:ext>
            </a:extLst>
          </p:cNvPr>
          <p:cNvSpPr txBox="1"/>
          <p:nvPr/>
        </p:nvSpPr>
        <p:spPr>
          <a:xfrm>
            <a:off x="14208403" y="546735"/>
            <a:ext cx="3050897" cy="409728"/>
          </a:xfrm>
          <a:prstGeom prst="rect">
            <a:avLst/>
          </a:prstGeom>
        </p:spPr>
        <p:txBody>
          <a:bodyPr lIns="0" tIns="0" rIns="0" bIns="0" rtlCol="0" anchor="t">
            <a:spAutoFit/>
          </a:bodyPr>
          <a:lstStyle/>
          <a:p>
            <a:pPr algn="r">
              <a:lnSpc>
                <a:spcPts val="3359"/>
              </a:lnSpc>
            </a:pPr>
            <a:r>
              <a:rPr lang="en-US" sz="2400" dirty="0">
                <a:solidFill>
                  <a:srgbClr val="34363A"/>
                </a:solidFill>
                <a:latin typeface="Aptos" panose="020B0004020202020204" pitchFamily="34" charset="0"/>
                <a:ea typeface="Agrandir Bold"/>
                <a:cs typeface="Agrandir Bold"/>
                <a:sym typeface="Agrandir Bold"/>
              </a:rPr>
              <a:t> I 	15</a:t>
            </a:r>
          </a:p>
        </p:txBody>
      </p:sp>
      <p:sp>
        <p:nvSpPr>
          <p:cNvPr id="5" name="Content Placeholder 2">
            <a:extLst>
              <a:ext uri="{FF2B5EF4-FFF2-40B4-BE49-F238E27FC236}">
                <a16:creationId xmlns:a16="http://schemas.microsoft.com/office/drawing/2014/main" id="{F709795E-B1F3-3027-DBED-8651294A220D}"/>
              </a:ext>
            </a:extLst>
          </p:cNvPr>
          <p:cNvSpPr txBox="1">
            <a:spLocks/>
          </p:cNvSpPr>
          <p:nvPr/>
        </p:nvSpPr>
        <p:spPr>
          <a:xfrm>
            <a:off x="1036440" y="3994795"/>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ü"/>
            </a:pPr>
            <a:r>
              <a:rPr lang="en-US" sz="4000" dirty="0">
                <a:solidFill>
                  <a:srgbClr val="093547"/>
                </a:solidFill>
              </a:rPr>
              <a:t>Review the </a:t>
            </a:r>
            <a:r>
              <a:rPr lang="en-US" sz="3600" dirty="0">
                <a:solidFill>
                  <a:srgbClr val="093547"/>
                </a:solidFill>
                <a:latin typeface="Aptos" panose="020B0004020202020204" pitchFamily="34" charset="0"/>
                <a:hlinkClick r:id="rId3"/>
              </a:rPr>
              <a:t>BKRHC website</a:t>
            </a:r>
            <a:r>
              <a:rPr lang="en-US" sz="3600" dirty="0">
                <a:solidFill>
                  <a:srgbClr val="093547"/>
                </a:solidFill>
                <a:latin typeface="Aptos" panose="020B0004020202020204" pitchFamily="34" charset="0"/>
              </a:rPr>
              <a:t> for HUD NOFO Competition materials</a:t>
            </a:r>
          </a:p>
          <a:p>
            <a:pPr>
              <a:buFont typeface="Wingdings" panose="05000000000000000000" pitchFamily="2" charset="2"/>
              <a:buChar char="ü"/>
            </a:pPr>
            <a:r>
              <a:rPr lang="en-US" sz="3600" dirty="0">
                <a:solidFill>
                  <a:srgbClr val="093547"/>
                </a:solidFill>
                <a:latin typeface="Aptos" panose="020B0004020202020204" pitchFamily="34" charset="0"/>
              </a:rPr>
              <a:t>Review the FY 2026 HUD NOFO</a:t>
            </a:r>
          </a:p>
          <a:p>
            <a:pPr>
              <a:buFont typeface="Wingdings" panose="05000000000000000000" pitchFamily="2" charset="2"/>
              <a:buChar char="ü"/>
            </a:pPr>
            <a:r>
              <a:rPr lang="en-US" sz="3600" dirty="0">
                <a:solidFill>
                  <a:srgbClr val="093547"/>
                </a:solidFill>
                <a:latin typeface="Aptos" panose="020B0004020202020204" pitchFamily="34" charset="0"/>
              </a:rPr>
              <a:t>Confirm project eligibility and threshold requirements (LOI)</a:t>
            </a:r>
          </a:p>
          <a:p>
            <a:pPr>
              <a:buFont typeface="Wingdings" panose="05000000000000000000" pitchFamily="2" charset="2"/>
              <a:buChar char="ü"/>
            </a:pPr>
            <a:r>
              <a:rPr lang="en-US" sz="3600" dirty="0">
                <a:solidFill>
                  <a:srgbClr val="093547"/>
                </a:solidFill>
                <a:latin typeface="Aptos" panose="020B0004020202020204" pitchFamily="34" charset="0"/>
              </a:rPr>
              <a:t>Connect with BKRHC Staff for technical assistance as needed at </a:t>
            </a:r>
            <a:r>
              <a:rPr lang="en-US" sz="3600" dirty="0">
                <a:solidFill>
                  <a:srgbClr val="0000FF"/>
                </a:solidFill>
                <a:hlinkClick r:id="rId4"/>
              </a:rPr>
              <a:t>info@bkrhc.</a:t>
            </a:r>
            <a:r>
              <a:rPr lang="en-US" sz="3600" dirty="0">
                <a:solidFill>
                  <a:srgbClr val="093547"/>
                </a:solidFill>
                <a:hlinkClick r:id="rId4"/>
              </a:rPr>
              <a:t>org</a:t>
            </a:r>
            <a:r>
              <a:rPr lang="en-US" sz="3600" dirty="0">
                <a:solidFill>
                  <a:srgbClr val="093547"/>
                </a:solidFill>
              </a:rPr>
              <a:t> or 661-526-0111</a:t>
            </a:r>
          </a:p>
          <a:p>
            <a:pPr>
              <a:buFont typeface="Wingdings" panose="05000000000000000000" pitchFamily="2" charset="2"/>
              <a:buChar char="ü"/>
            </a:pPr>
            <a:endParaRPr lang="en-US" sz="3600" dirty="0">
              <a:solidFill>
                <a:srgbClr val="093547"/>
              </a:solidFill>
              <a:latin typeface="Aptos" panose="020B0004020202020204" pitchFamily="34" charset="0"/>
            </a:endParaRPr>
          </a:p>
        </p:txBody>
      </p:sp>
    </p:spTree>
    <p:extLst>
      <p:ext uri="{BB962C8B-B14F-4D97-AF65-F5344CB8AC3E}">
        <p14:creationId xmlns:p14="http://schemas.microsoft.com/office/powerpoint/2010/main" val="3368486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C2B4D9-CD91-46C3-0AAF-7827C6FE1D77}"/>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2EDCE255-18D6-E95A-C2A0-DF2D99E51855}"/>
              </a:ext>
            </a:extLst>
          </p:cNvPr>
          <p:cNvGrpSpPr/>
          <p:nvPr/>
        </p:nvGrpSpPr>
        <p:grpSpPr>
          <a:xfrm>
            <a:off x="15697200" y="8648700"/>
            <a:ext cx="2590800" cy="1645920"/>
            <a:chOff x="0" y="0"/>
            <a:chExt cx="2036532" cy="983399"/>
          </a:xfrm>
          <a:solidFill>
            <a:srgbClr val="DBDB8E"/>
          </a:solidFill>
        </p:grpSpPr>
        <p:sp>
          <p:nvSpPr>
            <p:cNvPr id="3" name="Freeform 3">
              <a:extLst>
                <a:ext uri="{FF2B5EF4-FFF2-40B4-BE49-F238E27FC236}">
                  <a16:creationId xmlns:a16="http://schemas.microsoft.com/office/drawing/2014/main" id="{A98FF932-73E4-7F2A-F29B-9D15D776C116}"/>
                </a:ext>
              </a:extLst>
            </p:cNvPr>
            <p:cNvSpPr/>
            <p:nvPr/>
          </p:nvSpPr>
          <p:spPr>
            <a:xfrm>
              <a:off x="0" y="0"/>
              <a:ext cx="2036532" cy="983399"/>
            </a:xfrm>
            <a:custGeom>
              <a:avLst/>
              <a:gdLst/>
              <a:ahLst/>
              <a:cxnLst/>
              <a:rect l="l" t="t" r="r" b="b"/>
              <a:pathLst>
                <a:path w="2036532" h="983399">
                  <a:moveTo>
                    <a:pt x="0" y="0"/>
                  </a:moveTo>
                  <a:lnTo>
                    <a:pt x="2036532" y="0"/>
                  </a:lnTo>
                  <a:lnTo>
                    <a:pt x="2036532" y="983399"/>
                  </a:lnTo>
                  <a:lnTo>
                    <a:pt x="0" y="983399"/>
                  </a:lnTo>
                  <a:close/>
                </a:path>
              </a:pathLst>
            </a:custGeom>
            <a:grpFill/>
          </p:spPr>
          <p:txBody>
            <a:bodyPr/>
            <a:lstStyle/>
            <a:p>
              <a:endParaRPr lang="en-US"/>
            </a:p>
          </p:txBody>
        </p:sp>
        <p:sp>
          <p:nvSpPr>
            <p:cNvPr id="4" name="TextBox 4">
              <a:extLst>
                <a:ext uri="{FF2B5EF4-FFF2-40B4-BE49-F238E27FC236}">
                  <a16:creationId xmlns:a16="http://schemas.microsoft.com/office/drawing/2014/main" id="{105EB4E6-5865-90EF-E7FC-17869496628A}"/>
                </a:ext>
              </a:extLst>
            </p:cNvPr>
            <p:cNvSpPr txBox="1"/>
            <p:nvPr/>
          </p:nvSpPr>
          <p:spPr>
            <a:xfrm>
              <a:off x="0" y="-38100"/>
              <a:ext cx="2036532" cy="1021499"/>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0" name="Group 10">
            <a:extLst>
              <a:ext uri="{FF2B5EF4-FFF2-40B4-BE49-F238E27FC236}">
                <a16:creationId xmlns:a16="http://schemas.microsoft.com/office/drawing/2014/main" id="{EF904B6A-ECD1-E468-C6C9-B5A5C2A8F41D}"/>
              </a:ext>
            </a:extLst>
          </p:cNvPr>
          <p:cNvGrpSpPr/>
          <p:nvPr/>
        </p:nvGrpSpPr>
        <p:grpSpPr>
          <a:xfrm rot="-5400000">
            <a:off x="4580107" y="-138009"/>
            <a:ext cx="47625" cy="7150438"/>
            <a:chOff x="0" y="0"/>
            <a:chExt cx="12543" cy="1883243"/>
          </a:xfrm>
          <a:solidFill>
            <a:srgbClr val="DBDB8E"/>
          </a:solidFill>
        </p:grpSpPr>
        <p:sp>
          <p:nvSpPr>
            <p:cNvPr id="11" name="Freeform 11">
              <a:extLst>
                <a:ext uri="{FF2B5EF4-FFF2-40B4-BE49-F238E27FC236}">
                  <a16:creationId xmlns:a16="http://schemas.microsoft.com/office/drawing/2014/main" id="{7DAE70DF-86FB-894B-DCFF-206B32362738}"/>
                </a:ext>
              </a:extLst>
            </p:cNvPr>
            <p:cNvSpPr/>
            <p:nvPr/>
          </p:nvSpPr>
          <p:spPr>
            <a:xfrm>
              <a:off x="0" y="0"/>
              <a:ext cx="12543" cy="1883243"/>
            </a:xfrm>
            <a:custGeom>
              <a:avLst/>
              <a:gdLst/>
              <a:ahLst/>
              <a:cxnLst/>
              <a:rect l="l" t="t" r="r" b="b"/>
              <a:pathLst>
                <a:path w="12543" h="1883243">
                  <a:moveTo>
                    <a:pt x="0" y="0"/>
                  </a:moveTo>
                  <a:lnTo>
                    <a:pt x="12543" y="0"/>
                  </a:lnTo>
                  <a:lnTo>
                    <a:pt x="12543" y="1883243"/>
                  </a:lnTo>
                  <a:lnTo>
                    <a:pt x="0" y="1883243"/>
                  </a:lnTo>
                  <a:close/>
                </a:path>
              </a:pathLst>
            </a:custGeom>
            <a:grpFill/>
          </p:spPr>
          <p:txBody>
            <a:bodyPr/>
            <a:lstStyle/>
            <a:p>
              <a:endParaRPr lang="en-US"/>
            </a:p>
          </p:txBody>
        </p:sp>
        <p:sp>
          <p:nvSpPr>
            <p:cNvPr id="12" name="TextBox 12">
              <a:extLst>
                <a:ext uri="{FF2B5EF4-FFF2-40B4-BE49-F238E27FC236}">
                  <a16:creationId xmlns:a16="http://schemas.microsoft.com/office/drawing/2014/main" id="{2B50F7BC-CD1B-2944-22A3-0141D46AB20A}"/>
                </a:ext>
              </a:extLst>
            </p:cNvPr>
            <p:cNvSpPr txBox="1"/>
            <p:nvPr/>
          </p:nvSpPr>
          <p:spPr>
            <a:xfrm>
              <a:off x="0" y="-38100"/>
              <a:ext cx="12543" cy="192134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3" name="Group 13">
            <a:extLst>
              <a:ext uri="{FF2B5EF4-FFF2-40B4-BE49-F238E27FC236}">
                <a16:creationId xmlns:a16="http://schemas.microsoft.com/office/drawing/2014/main" id="{211A8285-AA48-FE14-CB9E-BC4DA7D357E8}"/>
              </a:ext>
            </a:extLst>
          </p:cNvPr>
          <p:cNvGrpSpPr/>
          <p:nvPr/>
        </p:nvGrpSpPr>
        <p:grpSpPr>
          <a:xfrm>
            <a:off x="2706602" y="1028700"/>
            <a:ext cx="3889119" cy="564910"/>
            <a:chOff x="0" y="0"/>
            <a:chExt cx="1024295" cy="148783"/>
          </a:xfrm>
        </p:grpSpPr>
        <p:sp>
          <p:nvSpPr>
            <p:cNvPr id="14" name="Freeform 14">
              <a:extLst>
                <a:ext uri="{FF2B5EF4-FFF2-40B4-BE49-F238E27FC236}">
                  <a16:creationId xmlns:a16="http://schemas.microsoft.com/office/drawing/2014/main" id="{B9D6039D-068F-4140-CA7A-7E9A54B450D5}"/>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093547"/>
            </a:solidFill>
          </p:spPr>
          <p:txBody>
            <a:bodyPr/>
            <a:lstStyle/>
            <a:p>
              <a:endParaRPr lang="en-US"/>
            </a:p>
          </p:txBody>
        </p:sp>
        <p:sp>
          <p:nvSpPr>
            <p:cNvPr id="15" name="TextBox 15">
              <a:extLst>
                <a:ext uri="{FF2B5EF4-FFF2-40B4-BE49-F238E27FC236}">
                  <a16:creationId xmlns:a16="http://schemas.microsoft.com/office/drawing/2014/main" id="{36FDE172-DABA-DDBB-9814-85B6D2A90115}"/>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grpSp>
        <p:nvGrpSpPr>
          <p:cNvPr id="16" name="Group 16">
            <a:extLst>
              <a:ext uri="{FF2B5EF4-FFF2-40B4-BE49-F238E27FC236}">
                <a16:creationId xmlns:a16="http://schemas.microsoft.com/office/drawing/2014/main" id="{0AD2F878-BC36-D824-3C6B-151D09804AF0}"/>
              </a:ext>
            </a:extLst>
          </p:cNvPr>
          <p:cNvGrpSpPr/>
          <p:nvPr/>
        </p:nvGrpSpPr>
        <p:grpSpPr>
          <a:xfrm>
            <a:off x="0" y="1028700"/>
            <a:ext cx="2209477" cy="564910"/>
            <a:chOff x="0" y="0"/>
            <a:chExt cx="1024295" cy="148783"/>
          </a:xfrm>
        </p:grpSpPr>
        <p:sp>
          <p:nvSpPr>
            <p:cNvPr id="17" name="Freeform 17">
              <a:extLst>
                <a:ext uri="{FF2B5EF4-FFF2-40B4-BE49-F238E27FC236}">
                  <a16:creationId xmlns:a16="http://schemas.microsoft.com/office/drawing/2014/main" id="{9098D133-FF6D-F36F-8328-5DF75AFCB9C5}"/>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6CC6B0"/>
            </a:solidFill>
            <a:ln>
              <a:solidFill>
                <a:srgbClr val="6CC6B0"/>
              </a:solidFill>
            </a:ln>
          </p:spPr>
          <p:txBody>
            <a:bodyPr/>
            <a:lstStyle/>
            <a:p>
              <a:endParaRPr lang="en-US"/>
            </a:p>
          </p:txBody>
        </p:sp>
        <p:sp>
          <p:nvSpPr>
            <p:cNvPr id="18" name="TextBox 18">
              <a:extLst>
                <a:ext uri="{FF2B5EF4-FFF2-40B4-BE49-F238E27FC236}">
                  <a16:creationId xmlns:a16="http://schemas.microsoft.com/office/drawing/2014/main" id="{9F58439B-AA46-74A2-D14F-F39EAF4C3767}"/>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sp>
        <p:nvSpPr>
          <p:cNvPr id="19" name="TextBox 19">
            <a:extLst>
              <a:ext uri="{FF2B5EF4-FFF2-40B4-BE49-F238E27FC236}">
                <a16:creationId xmlns:a16="http://schemas.microsoft.com/office/drawing/2014/main" id="{39543902-D61B-847A-AF53-7264BBBF401C}"/>
              </a:ext>
            </a:extLst>
          </p:cNvPr>
          <p:cNvSpPr txBox="1"/>
          <p:nvPr/>
        </p:nvSpPr>
        <p:spPr>
          <a:xfrm>
            <a:off x="915735" y="2400299"/>
            <a:ext cx="15278769" cy="987130"/>
          </a:xfrm>
          <a:prstGeom prst="rect">
            <a:avLst/>
          </a:prstGeom>
        </p:spPr>
        <p:txBody>
          <a:bodyPr wrap="square" lIns="0" tIns="0" rIns="0" bIns="0" rtlCol="0" anchor="t">
            <a:spAutoFit/>
          </a:bodyPr>
          <a:lstStyle/>
          <a:p>
            <a:pPr algn="l">
              <a:lnSpc>
                <a:spcPts val="7935"/>
              </a:lnSpc>
            </a:pPr>
            <a:r>
              <a:rPr lang="en-US" sz="6399" b="1" dirty="0">
                <a:solidFill>
                  <a:srgbClr val="093547"/>
                </a:solidFill>
                <a:latin typeface="Aptos" panose="020B0004020202020204" pitchFamily="34" charset="0"/>
                <a:ea typeface="League Spartan"/>
                <a:cs typeface="League Spartan"/>
                <a:sym typeface="League Spartan"/>
              </a:rPr>
              <a:t>QUESTION &amp; ANSWER SESSION</a:t>
            </a:r>
            <a:endParaRPr lang="en-US" sz="6399" b="1" dirty="0">
              <a:solidFill>
                <a:srgbClr val="FF0000"/>
              </a:solidFill>
              <a:latin typeface="Aptos" panose="020B0004020202020204" pitchFamily="34" charset="0"/>
              <a:ea typeface="League Spartan"/>
              <a:cs typeface="League Spartan"/>
              <a:sym typeface="League Spartan"/>
            </a:endParaRPr>
          </a:p>
        </p:txBody>
      </p:sp>
      <p:sp>
        <p:nvSpPr>
          <p:cNvPr id="26" name="Content Placeholder 2">
            <a:extLst>
              <a:ext uri="{FF2B5EF4-FFF2-40B4-BE49-F238E27FC236}">
                <a16:creationId xmlns:a16="http://schemas.microsoft.com/office/drawing/2014/main" id="{37A852E4-18AD-FA22-38F4-C9C444F76A21}"/>
              </a:ext>
            </a:extLst>
          </p:cNvPr>
          <p:cNvSpPr txBox="1">
            <a:spLocks/>
          </p:cNvSpPr>
          <p:nvPr/>
        </p:nvSpPr>
        <p:spPr>
          <a:xfrm>
            <a:off x="884040" y="3842395"/>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a:solidFill>
                <a:srgbClr val="093547"/>
              </a:solidFill>
              <a:latin typeface="Aptos" panose="020B0004020202020204" pitchFamily="34" charset="0"/>
            </a:endParaRPr>
          </a:p>
        </p:txBody>
      </p:sp>
      <p:sp>
        <p:nvSpPr>
          <p:cNvPr id="6" name="TextBox 20">
            <a:extLst>
              <a:ext uri="{FF2B5EF4-FFF2-40B4-BE49-F238E27FC236}">
                <a16:creationId xmlns:a16="http://schemas.microsoft.com/office/drawing/2014/main" id="{D7754EC6-8299-6AF9-A348-9937A3A1E7D9}"/>
              </a:ext>
            </a:extLst>
          </p:cNvPr>
          <p:cNvSpPr txBox="1"/>
          <p:nvPr/>
        </p:nvSpPr>
        <p:spPr>
          <a:xfrm>
            <a:off x="14208403" y="546735"/>
            <a:ext cx="3050897" cy="409728"/>
          </a:xfrm>
          <a:prstGeom prst="rect">
            <a:avLst/>
          </a:prstGeom>
        </p:spPr>
        <p:txBody>
          <a:bodyPr lIns="0" tIns="0" rIns="0" bIns="0" rtlCol="0" anchor="t">
            <a:spAutoFit/>
          </a:bodyPr>
          <a:lstStyle/>
          <a:p>
            <a:pPr algn="r">
              <a:lnSpc>
                <a:spcPts val="3359"/>
              </a:lnSpc>
            </a:pPr>
            <a:r>
              <a:rPr lang="en-US" sz="2400" dirty="0">
                <a:solidFill>
                  <a:srgbClr val="34363A"/>
                </a:solidFill>
                <a:latin typeface="Aptos" panose="020B0004020202020204" pitchFamily="34" charset="0"/>
                <a:ea typeface="Agrandir Bold"/>
                <a:cs typeface="Agrandir Bold"/>
                <a:sym typeface="Agrandir Bold"/>
              </a:rPr>
              <a:t> I 	16</a:t>
            </a:r>
          </a:p>
        </p:txBody>
      </p:sp>
      <p:pic>
        <p:nvPicPr>
          <p:cNvPr id="7" name="Picture 2" descr="Light Bulb Sketch | Great PowerPoint ClipArt for Presentations -  PresenterMedia.com">
            <a:extLst>
              <a:ext uri="{FF2B5EF4-FFF2-40B4-BE49-F238E27FC236}">
                <a16:creationId xmlns:a16="http://schemas.microsoft.com/office/drawing/2014/main" id="{3B283744-B54D-74F3-7E61-2E033BF4B6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0679" y="4194118"/>
            <a:ext cx="5728879" cy="57288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1728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5697200" y="8648700"/>
            <a:ext cx="2590800" cy="1645920"/>
            <a:chOff x="0" y="0"/>
            <a:chExt cx="2036532" cy="983399"/>
          </a:xfrm>
          <a:solidFill>
            <a:srgbClr val="DBDB8E"/>
          </a:solidFill>
        </p:grpSpPr>
        <p:sp>
          <p:nvSpPr>
            <p:cNvPr id="3" name="Freeform 3"/>
            <p:cNvSpPr/>
            <p:nvPr/>
          </p:nvSpPr>
          <p:spPr>
            <a:xfrm>
              <a:off x="0" y="0"/>
              <a:ext cx="2036532" cy="983399"/>
            </a:xfrm>
            <a:custGeom>
              <a:avLst/>
              <a:gdLst/>
              <a:ahLst/>
              <a:cxnLst/>
              <a:rect l="l" t="t" r="r" b="b"/>
              <a:pathLst>
                <a:path w="2036532" h="983399">
                  <a:moveTo>
                    <a:pt x="0" y="0"/>
                  </a:moveTo>
                  <a:lnTo>
                    <a:pt x="2036532" y="0"/>
                  </a:lnTo>
                  <a:lnTo>
                    <a:pt x="2036532" y="983399"/>
                  </a:lnTo>
                  <a:lnTo>
                    <a:pt x="0" y="983399"/>
                  </a:lnTo>
                  <a:close/>
                </a:path>
              </a:pathLst>
            </a:custGeom>
            <a:grpFill/>
          </p:spPr>
          <p:txBody>
            <a:bodyPr/>
            <a:lstStyle/>
            <a:p>
              <a:endParaRPr lang="en-US"/>
            </a:p>
          </p:txBody>
        </p:sp>
        <p:sp>
          <p:nvSpPr>
            <p:cNvPr id="4" name="TextBox 4"/>
            <p:cNvSpPr txBox="1"/>
            <p:nvPr/>
          </p:nvSpPr>
          <p:spPr>
            <a:xfrm>
              <a:off x="0" y="-38100"/>
              <a:ext cx="2036532" cy="1021499"/>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0" name="Group 10"/>
          <p:cNvGrpSpPr/>
          <p:nvPr/>
        </p:nvGrpSpPr>
        <p:grpSpPr>
          <a:xfrm rot="-5400000">
            <a:off x="4580107" y="-138009"/>
            <a:ext cx="47625" cy="7150438"/>
            <a:chOff x="0" y="0"/>
            <a:chExt cx="12543" cy="1883243"/>
          </a:xfrm>
          <a:solidFill>
            <a:srgbClr val="DBDB8E"/>
          </a:solidFill>
        </p:grpSpPr>
        <p:sp>
          <p:nvSpPr>
            <p:cNvPr id="11" name="Freeform 11"/>
            <p:cNvSpPr/>
            <p:nvPr/>
          </p:nvSpPr>
          <p:spPr>
            <a:xfrm>
              <a:off x="0" y="0"/>
              <a:ext cx="12543" cy="1883243"/>
            </a:xfrm>
            <a:custGeom>
              <a:avLst/>
              <a:gdLst/>
              <a:ahLst/>
              <a:cxnLst/>
              <a:rect l="l" t="t" r="r" b="b"/>
              <a:pathLst>
                <a:path w="12543" h="1883243">
                  <a:moveTo>
                    <a:pt x="0" y="0"/>
                  </a:moveTo>
                  <a:lnTo>
                    <a:pt x="12543" y="0"/>
                  </a:lnTo>
                  <a:lnTo>
                    <a:pt x="12543" y="1883243"/>
                  </a:lnTo>
                  <a:lnTo>
                    <a:pt x="0" y="1883243"/>
                  </a:lnTo>
                  <a:close/>
                </a:path>
              </a:pathLst>
            </a:custGeom>
            <a:grpFill/>
          </p:spPr>
          <p:txBody>
            <a:bodyPr/>
            <a:lstStyle/>
            <a:p>
              <a:endParaRPr lang="en-US"/>
            </a:p>
          </p:txBody>
        </p:sp>
        <p:sp>
          <p:nvSpPr>
            <p:cNvPr id="12" name="TextBox 12"/>
            <p:cNvSpPr txBox="1"/>
            <p:nvPr/>
          </p:nvSpPr>
          <p:spPr>
            <a:xfrm>
              <a:off x="0" y="-38100"/>
              <a:ext cx="12543" cy="192134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3" name="Group 13"/>
          <p:cNvGrpSpPr/>
          <p:nvPr/>
        </p:nvGrpSpPr>
        <p:grpSpPr>
          <a:xfrm>
            <a:off x="2706602" y="1028700"/>
            <a:ext cx="3889119" cy="564910"/>
            <a:chOff x="0" y="0"/>
            <a:chExt cx="1024295" cy="148783"/>
          </a:xfrm>
        </p:grpSpPr>
        <p:sp>
          <p:nvSpPr>
            <p:cNvPr id="14" name="Freeform 14"/>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093547"/>
            </a:solidFill>
          </p:spPr>
          <p:txBody>
            <a:bodyPr/>
            <a:lstStyle/>
            <a:p>
              <a:endParaRPr lang="en-US"/>
            </a:p>
          </p:txBody>
        </p:sp>
        <p:sp>
          <p:nvSpPr>
            <p:cNvPr id="15" name="TextBox 15"/>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grpSp>
        <p:nvGrpSpPr>
          <p:cNvPr id="16" name="Group 16"/>
          <p:cNvGrpSpPr/>
          <p:nvPr/>
        </p:nvGrpSpPr>
        <p:grpSpPr>
          <a:xfrm>
            <a:off x="0" y="1028700"/>
            <a:ext cx="2209477" cy="564910"/>
            <a:chOff x="0" y="0"/>
            <a:chExt cx="1024295" cy="148783"/>
          </a:xfrm>
        </p:grpSpPr>
        <p:sp>
          <p:nvSpPr>
            <p:cNvPr id="17" name="Freeform 17"/>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6CC6B0"/>
            </a:solidFill>
            <a:ln>
              <a:solidFill>
                <a:srgbClr val="6CC6B0"/>
              </a:solidFill>
            </a:ln>
          </p:spPr>
          <p:txBody>
            <a:bodyPr/>
            <a:lstStyle/>
            <a:p>
              <a:endParaRPr lang="en-US"/>
            </a:p>
          </p:txBody>
        </p:sp>
        <p:sp>
          <p:nvSpPr>
            <p:cNvPr id="18" name="TextBox 18"/>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sp>
        <p:nvSpPr>
          <p:cNvPr id="19" name="TextBox 19"/>
          <p:cNvSpPr txBox="1"/>
          <p:nvPr/>
        </p:nvSpPr>
        <p:spPr>
          <a:xfrm>
            <a:off x="915736" y="2400299"/>
            <a:ext cx="9431422" cy="987130"/>
          </a:xfrm>
          <a:prstGeom prst="rect">
            <a:avLst/>
          </a:prstGeom>
        </p:spPr>
        <p:txBody>
          <a:bodyPr wrap="square" lIns="0" tIns="0" rIns="0" bIns="0" rtlCol="0" anchor="t">
            <a:spAutoFit/>
          </a:bodyPr>
          <a:lstStyle/>
          <a:p>
            <a:pPr algn="l">
              <a:lnSpc>
                <a:spcPts val="7935"/>
              </a:lnSpc>
            </a:pPr>
            <a:r>
              <a:rPr lang="en-US" sz="6399" b="1" dirty="0">
                <a:solidFill>
                  <a:srgbClr val="093547"/>
                </a:solidFill>
                <a:latin typeface="Aptos" panose="020B0004020202020204" pitchFamily="34" charset="0"/>
                <a:ea typeface="League Spartan"/>
                <a:cs typeface="League Spartan"/>
                <a:sym typeface="League Spartan"/>
              </a:rPr>
              <a:t>Today’s Presentation</a:t>
            </a:r>
          </a:p>
        </p:txBody>
      </p:sp>
      <p:sp>
        <p:nvSpPr>
          <p:cNvPr id="20" name="TextBox 20"/>
          <p:cNvSpPr txBox="1"/>
          <p:nvPr/>
        </p:nvSpPr>
        <p:spPr>
          <a:xfrm>
            <a:off x="14208403" y="546735"/>
            <a:ext cx="3050897" cy="409728"/>
          </a:xfrm>
          <a:prstGeom prst="rect">
            <a:avLst/>
          </a:prstGeom>
        </p:spPr>
        <p:txBody>
          <a:bodyPr lIns="0" tIns="0" rIns="0" bIns="0" rtlCol="0" anchor="t">
            <a:spAutoFit/>
          </a:bodyPr>
          <a:lstStyle/>
          <a:p>
            <a:pPr algn="r">
              <a:lnSpc>
                <a:spcPts val="3359"/>
              </a:lnSpc>
            </a:pPr>
            <a:r>
              <a:rPr lang="en-US" sz="2400">
                <a:solidFill>
                  <a:srgbClr val="34363A"/>
                </a:solidFill>
                <a:latin typeface="Aptos" panose="020B0004020202020204" pitchFamily="34" charset="0"/>
                <a:ea typeface="Agrandir Bold"/>
                <a:cs typeface="Agrandir Bold"/>
                <a:sym typeface="Agrandir Bold"/>
              </a:rPr>
              <a:t> I 	02</a:t>
            </a:r>
          </a:p>
        </p:txBody>
      </p:sp>
      <p:sp>
        <p:nvSpPr>
          <p:cNvPr id="26" name="Content Placeholder 2">
            <a:extLst>
              <a:ext uri="{FF2B5EF4-FFF2-40B4-BE49-F238E27FC236}">
                <a16:creationId xmlns:a16="http://schemas.microsoft.com/office/drawing/2014/main" id="{B33CCA26-4ABC-BBF7-D9F3-E59C5B1BA092}"/>
              </a:ext>
            </a:extLst>
          </p:cNvPr>
          <p:cNvSpPr txBox="1">
            <a:spLocks/>
          </p:cNvSpPr>
          <p:nvPr/>
        </p:nvSpPr>
        <p:spPr>
          <a:xfrm>
            <a:off x="884040" y="3898900"/>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rgbClr val="093547"/>
                </a:solidFill>
                <a:latin typeface="Aptos" panose="020B0004020202020204" pitchFamily="34" charset="0"/>
              </a:rPr>
              <a:t>HUD CoC Program: FY 2026 NOFO</a:t>
            </a:r>
          </a:p>
          <a:p>
            <a:r>
              <a:rPr lang="en-US" dirty="0">
                <a:solidFill>
                  <a:srgbClr val="093547"/>
                </a:solidFill>
                <a:latin typeface="Aptos" panose="020B0004020202020204" pitchFamily="34" charset="0"/>
              </a:rPr>
              <a:t>Available Funding</a:t>
            </a:r>
          </a:p>
          <a:p>
            <a:r>
              <a:rPr lang="en-US" dirty="0">
                <a:solidFill>
                  <a:srgbClr val="093547"/>
                </a:solidFill>
                <a:latin typeface="Aptos" panose="020B0004020202020204" pitchFamily="34" charset="0"/>
              </a:rPr>
              <a:t>Eligible Project types</a:t>
            </a:r>
          </a:p>
          <a:p>
            <a:r>
              <a:rPr lang="en-US" dirty="0">
                <a:solidFill>
                  <a:srgbClr val="093547"/>
                </a:solidFill>
                <a:latin typeface="Aptos" panose="020B0004020202020204" pitchFamily="34" charset="0"/>
              </a:rPr>
              <a:t>HUD Priorities</a:t>
            </a:r>
          </a:p>
          <a:p>
            <a:r>
              <a:rPr lang="en-US" dirty="0">
                <a:solidFill>
                  <a:srgbClr val="093547"/>
                </a:solidFill>
                <a:latin typeface="Aptos" panose="020B0004020202020204" pitchFamily="34" charset="0"/>
              </a:rPr>
              <a:t>Local Competition Overview</a:t>
            </a:r>
          </a:p>
          <a:p>
            <a:r>
              <a:rPr lang="en-US" dirty="0">
                <a:solidFill>
                  <a:srgbClr val="093547"/>
                </a:solidFill>
                <a:latin typeface="Aptos" panose="020B0004020202020204" pitchFamily="34" charset="0"/>
              </a:rPr>
              <a:t>Project Evaluation</a:t>
            </a:r>
          </a:p>
          <a:p>
            <a:r>
              <a:rPr lang="en-US" dirty="0">
                <a:solidFill>
                  <a:srgbClr val="093547"/>
                </a:solidFill>
                <a:latin typeface="Aptos" panose="020B0004020202020204" pitchFamily="34" charset="0"/>
              </a:rPr>
              <a:t>Applicant Preparation Tips</a:t>
            </a:r>
          </a:p>
          <a:p>
            <a:r>
              <a:rPr lang="en-US" dirty="0">
                <a:solidFill>
                  <a:srgbClr val="093547"/>
                </a:solidFill>
                <a:latin typeface="Aptos" panose="020B0004020202020204" pitchFamily="34" charset="0"/>
              </a:rPr>
              <a:t>Q&amp;A</a:t>
            </a:r>
          </a:p>
          <a:p>
            <a:pPr marL="0" indent="0">
              <a:buFont typeface="Arial" pitchFamily="34" charset="0"/>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A3B68-4B38-E973-390D-C8858237C184}"/>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CEB59E86-586F-BC33-C403-D8B253E7D268}"/>
              </a:ext>
            </a:extLst>
          </p:cNvPr>
          <p:cNvGrpSpPr/>
          <p:nvPr/>
        </p:nvGrpSpPr>
        <p:grpSpPr>
          <a:xfrm>
            <a:off x="15697200" y="8648700"/>
            <a:ext cx="2590800" cy="1645920"/>
            <a:chOff x="0" y="0"/>
            <a:chExt cx="2036532" cy="983399"/>
          </a:xfrm>
          <a:solidFill>
            <a:srgbClr val="DBDB8E"/>
          </a:solidFill>
        </p:grpSpPr>
        <p:sp>
          <p:nvSpPr>
            <p:cNvPr id="3" name="Freeform 3">
              <a:extLst>
                <a:ext uri="{FF2B5EF4-FFF2-40B4-BE49-F238E27FC236}">
                  <a16:creationId xmlns:a16="http://schemas.microsoft.com/office/drawing/2014/main" id="{9103A787-BF0F-2542-4273-B0B2F79DE142}"/>
                </a:ext>
              </a:extLst>
            </p:cNvPr>
            <p:cNvSpPr/>
            <p:nvPr/>
          </p:nvSpPr>
          <p:spPr>
            <a:xfrm>
              <a:off x="0" y="0"/>
              <a:ext cx="2036532" cy="983399"/>
            </a:xfrm>
            <a:custGeom>
              <a:avLst/>
              <a:gdLst/>
              <a:ahLst/>
              <a:cxnLst/>
              <a:rect l="l" t="t" r="r" b="b"/>
              <a:pathLst>
                <a:path w="2036532" h="983399">
                  <a:moveTo>
                    <a:pt x="0" y="0"/>
                  </a:moveTo>
                  <a:lnTo>
                    <a:pt x="2036532" y="0"/>
                  </a:lnTo>
                  <a:lnTo>
                    <a:pt x="2036532" y="983399"/>
                  </a:lnTo>
                  <a:lnTo>
                    <a:pt x="0" y="983399"/>
                  </a:lnTo>
                  <a:close/>
                </a:path>
              </a:pathLst>
            </a:custGeom>
            <a:grpFill/>
          </p:spPr>
          <p:txBody>
            <a:bodyPr/>
            <a:lstStyle/>
            <a:p>
              <a:endParaRPr lang="en-US"/>
            </a:p>
          </p:txBody>
        </p:sp>
        <p:sp>
          <p:nvSpPr>
            <p:cNvPr id="4" name="TextBox 4">
              <a:extLst>
                <a:ext uri="{FF2B5EF4-FFF2-40B4-BE49-F238E27FC236}">
                  <a16:creationId xmlns:a16="http://schemas.microsoft.com/office/drawing/2014/main" id="{6566BB84-2CA2-2C84-42A9-0E7F95B5FC49}"/>
                </a:ext>
              </a:extLst>
            </p:cNvPr>
            <p:cNvSpPr txBox="1"/>
            <p:nvPr/>
          </p:nvSpPr>
          <p:spPr>
            <a:xfrm>
              <a:off x="0" y="-38100"/>
              <a:ext cx="2036532" cy="1021499"/>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0" name="Group 10">
            <a:extLst>
              <a:ext uri="{FF2B5EF4-FFF2-40B4-BE49-F238E27FC236}">
                <a16:creationId xmlns:a16="http://schemas.microsoft.com/office/drawing/2014/main" id="{57C8DEE2-E5A1-BF6B-573D-80717E85616B}"/>
              </a:ext>
            </a:extLst>
          </p:cNvPr>
          <p:cNvGrpSpPr/>
          <p:nvPr/>
        </p:nvGrpSpPr>
        <p:grpSpPr>
          <a:xfrm rot="-5400000">
            <a:off x="4580107" y="-138009"/>
            <a:ext cx="47625" cy="7150438"/>
            <a:chOff x="0" y="0"/>
            <a:chExt cx="12543" cy="1883243"/>
          </a:xfrm>
          <a:solidFill>
            <a:srgbClr val="DBDB8E"/>
          </a:solidFill>
        </p:grpSpPr>
        <p:sp>
          <p:nvSpPr>
            <p:cNvPr id="11" name="Freeform 11">
              <a:extLst>
                <a:ext uri="{FF2B5EF4-FFF2-40B4-BE49-F238E27FC236}">
                  <a16:creationId xmlns:a16="http://schemas.microsoft.com/office/drawing/2014/main" id="{6846044D-E54F-EDFD-3824-494C701A2CE1}"/>
                </a:ext>
              </a:extLst>
            </p:cNvPr>
            <p:cNvSpPr/>
            <p:nvPr/>
          </p:nvSpPr>
          <p:spPr>
            <a:xfrm>
              <a:off x="0" y="0"/>
              <a:ext cx="12543" cy="1883243"/>
            </a:xfrm>
            <a:custGeom>
              <a:avLst/>
              <a:gdLst/>
              <a:ahLst/>
              <a:cxnLst/>
              <a:rect l="l" t="t" r="r" b="b"/>
              <a:pathLst>
                <a:path w="12543" h="1883243">
                  <a:moveTo>
                    <a:pt x="0" y="0"/>
                  </a:moveTo>
                  <a:lnTo>
                    <a:pt x="12543" y="0"/>
                  </a:lnTo>
                  <a:lnTo>
                    <a:pt x="12543" y="1883243"/>
                  </a:lnTo>
                  <a:lnTo>
                    <a:pt x="0" y="1883243"/>
                  </a:lnTo>
                  <a:close/>
                </a:path>
              </a:pathLst>
            </a:custGeom>
            <a:grpFill/>
          </p:spPr>
          <p:txBody>
            <a:bodyPr/>
            <a:lstStyle/>
            <a:p>
              <a:endParaRPr lang="en-US"/>
            </a:p>
          </p:txBody>
        </p:sp>
        <p:sp>
          <p:nvSpPr>
            <p:cNvPr id="12" name="TextBox 12">
              <a:extLst>
                <a:ext uri="{FF2B5EF4-FFF2-40B4-BE49-F238E27FC236}">
                  <a16:creationId xmlns:a16="http://schemas.microsoft.com/office/drawing/2014/main" id="{317135F9-6E0C-027B-D1FE-99E0FECE948A}"/>
                </a:ext>
              </a:extLst>
            </p:cNvPr>
            <p:cNvSpPr txBox="1"/>
            <p:nvPr/>
          </p:nvSpPr>
          <p:spPr>
            <a:xfrm>
              <a:off x="0" y="-38100"/>
              <a:ext cx="12543" cy="192134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3" name="Group 13">
            <a:extLst>
              <a:ext uri="{FF2B5EF4-FFF2-40B4-BE49-F238E27FC236}">
                <a16:creationId xmlns:a16="http://schemas.microsoft.com/office/drawing/2014/main" id="{F697B655-9A74-3E81-1105-DDAC1FEAEC7F}"/>
              </a:ext>
            </a:extLst>
          </p:cNvPr>
          <p:cNvGrpSpPr/>
          <p:nvPr/>
        </p:nvGrpSpPr>
        <p:grpSpPr>
          <a:xfrm>
            <a:off x="2706602" y="1028700"/>
            <a:ext cx="3889119" cy="564910"/>
            <a:chOff x="0" y="0"/>
            <a:chExt cx="1024295" cy="148783"/>
          </a:xfrm>
        </p:grpSpPr>
        <p:sp>
          <p:nvSpPr>
            <p:cNvPr id="14" name="Freeform 14">
              <a:extLst>
                <a:ext uri="{FF2B5EF4-FFF2-40B4-BE49-F238E27FC236}">
                  <a16:creationId xmlns:a16="http://schemas.microsoft.com/office/drawing/2014/main" id="{75584783-C55F-C6CB-6390-2E5E58F967C2}"/>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093547"/>
            </a:solidFill>
          </p:spPr>
          <p:txBody>
            <a:bodyPr/>
            <a:lstStyle/>
            <a:p>
              <a:endParaRPr lang="en-US"/>
            </a:p>
          </p:txBody>
        </p:sp>
        <p:sp>
          <p:nvSpPr>
            <p:cNvPr id="15" name="TextBox 15">
              <a:extLst>
                <a:ext uri="{FF2B5EF4-FFF2-40B4-BE49-F238E27FC236}">
                  <a16:creationId xmlns:a16="http://schemas.microsoft.com/office/drawing/2014/main" id="{D784B6DE-E8D7-4AD4-1343-50F887944324}"/>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grpSp>
        <p:nvGrpSpPr>
          <p:cNvPr id="16" name="Group 16">
            <a:extLst>
              <a:ext uri="{FF2B5EF4-FFF2-40B4-BE49-F238E27FC236}">
                <a16:creationId xmlns:a16="http://schemas.microsoft.com/office/drawing/2014/main" id="{6F0542C6-7C65-AC9C-E09B-76C5249D4829}"/>
              </a:ext>
            </a:extLst>
          </p:cNvPr>
          <p:cNvGrpSpPr/>
          <p:nvPr/>
        </p:nvGrpSpPr>
        <p:grpSpPr>
          <a:xfrm>
            <a:off x="0" y="1028700"/>
            <a:ext cx="2209477" cy="564910"/>
            <a:chOff x="0" y="0"/>
            <a:chExt cx="1024295" cy="148783"/>
          </a:xfrm>
        </p:grpSpPr>
        <p:sp>
          <p:nvSpPr>
            <p:cNvPr id="17" name="Freeform 17">
              <a:extLst>
                <a:ext uri="{FF2B5EF4-FFF2-40B4-BE49-F238E27FC236}">
                  <a16:creationId xmlns:a16="http://schemas.microsoft.com/office/drawing/2014/main" id="{EED0A2BA-B540-9CF4-E3F6-F2B8549E4690}"/>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6CC6B0"/>
            </a:solidFill>
            <a:ln>
              <a:solidFill>
                <a:srgbClr val="6CC6B0"/>
              </a:solidFill>
            </a:ln>
          </p:spPr>
          <p:txBody>
            <a:bodyPr/>
            <a:lstStyle/>
            <a:p>
              <a:endParaRPr lang="en-US"/>
            </a:p>
          </p:txBody>
        </p:sp>
        <p:sp>
          <p:nvSpPr>
            <p:cNvPr id="18" name="TextBox 18">
              <a:extLst>
                <a:ext uri="{FF2B5EF4-FFF2-40B4-BE49-F238E27FC236}">
                  <a16:creationId xmlns:a16="http://schemas.microsoft.com/office/drawing/2014/main" id="{6BE8316F-82E2-FCDC-E990-9C5BEC889DB8}"/>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sp>
        <p:nvSpPr>
          <p:cNvPr id="19" name="TextBox 19">
            <a:extLst>
              <a:ext uri="{FF2B5EF4-FFF2-40B4-BE49-F238E27FC236}">
                <a16:creationId xmlns:a16="http://schemas.microsoft.com/office/drawing/2014/main" id="{09A581D4-1875-BAA0-0D4E-66845ABCD56C}"/>
              </a:ext>
            </a:extLst>
          </p:cNvPr>
          <p:cNvSpPr txBox="1"/>
          <p:nvPr/>
        </p:nvSpPr>
        <p:spPr>
          <a:xfrm>
            <a:off x="915735" y="2400299"/>
            <a:ext cx="15278769" cy="987130"/>
          </a:xfrm>
          <a:prstGeom prst="rect">
            <a:avLst/>
          </a:prstGeom>
        </p:spPr>
        <p:txBody>
          <a:bodyPr wrap="square" lIns="0" tIns="0" rIns="0" bIns="0" rtlCol="0" anchor="t">
            <a:spAutoFit/>
          </a:bodyPr>
          <a:lstStyle/>
          <a:p>
            <a:pPr algn="l">
              <a:lnSpc>
                <a:spcPts val="7935"/>
              </a:lnSpc>
            </a:pPr>
            <a:r>
              <a:rPr lang="en-US" sz="6399" b="1" dirty="0">
                <a:solidFill>
                  <a:srgbClr val="093547"/>
                </a:solidFill>
                <a:latin typeface="Aptos" panose="020B0004020202020204" pitchFamily="34" charset="0"/>
                <a:ea typeface="League Spartan"/>
                <a:cs typeface="League Spartan"/>
                <a:sym typeface="League Spartan"/>
              </a:rPr>
              <a:t>HUD Continuum of Care (CoC) Program </a:t>
            </a:r>
          </a:p>
        </p:txBody>
      </p:sp>
      <p:sp>
        <p:nvSpPr>
          <p:cNvPr id="26" name="Content Placeholder 2">
            <a:extLst>
              <a:ext uri="{FF2B5EF4-FFF2-40B4-BE49-F238E27FC236}">
                <a16:creationId xmlns:a16="http://schemas.microsoft.com/office/drawing/2014/main" id="{4A827888-0088-42C7-962A-2FBB89C6F4A1}"/>
              </a:ext>
            </a:extLst>
          </p:cNvPr>
          <p:cNvSpPr txBox="1">
            <a:spLocks/>
          </p:cNvSpPr>
          <p:nvPr/>
        </p:nvSpPr>
        <p:spPr>
          <a:xfrm>
            <a:off x="884040" y="4457700"/>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4800" dirty="0">
                <a:solidFill>
                  <a:srgbClr val="093547"/>
                </a:solidFill>
                <a:latin typeface="Aptos" panose="020B0004020202020204" pitchFamily="34" charset="0"/>
              </a:rPr>
              <a:t>One of the most important federal competitive funding program to address homelessness</a:t>
            </a:r>
          </a:p>
          <a:p>
            <a:r>
              <a:rPr lang="en-US" sz="4800" dirty="0">
                <a:solidFill>
                  <a:srgbClr val="093547"/>
                </a:solidFill>
                <a:latin typeface="Aptos" panose="020B0004020202020204" pitchFamily="34" charset="0"/>
              </a:rPr>
              <a:t>Each year every Continuum of Care competes nationally for funding</a:t>
            </a:r>
          </a:p>
        </p:txBody>
      </p:sp>
      <p:sp>
        <p:nvSpPr>
          <p:cNvPr id="6" name="TextBox 20">
            <a:extLst>
              <a:ext uri="{FF2B5EF4-FFF2-40B4-BE49-F238E27FC236}">
                <a16:creationId xmlns:a16="http://schemas.microsoft.com/office/drawing/2014/main" id="{F782C7CD-70BB-3A64-547B-34159EB33658}"/>
              </a:ext>
            </a:extLst>
          </p:cNvPr>
          <p:cNvSpPr txBox="1"/>
          <p:nvPr/>
        </p:nvSpPr>
        <p:spPr>
          <a:xfrm>
            <a:off x="14208403" y="546735"/>
            <a:ext cx="3050897" cy="409728"/>
          </a:xfrm>
          <a:prstGeom prst="rect">
            <a:avLst/>
          </a:prstGeom>
        </p:spPr>
        <p:txBody>
          <a:bodyPr lIns="0" tIns="0" rIns="0" bIns="0" rtlCol="0" anchor="t">
            <a:spAutoFit/>
          </a:bodyPr>
          <a:lstStyle/>
          <a:p>
            <a:pPr algn="r">
              <a:lnSpc>
                <a:spcPts val="3359"/>
              </a:lnSpc>
            </a:pPr>
            <a:r>
              <a:rPr lang="en-US" sz="2400">
                <a:solidFill>
                  <a:srgbClr val="34363A"/>
                </a:solidFill>
                <a:latin typeface="Aptos" panose="020B0004020202020204" pitchFamily="34" charset="0"/>
                <a:ea typeface="Agrandir Bold"/>
                <a:cs typeface="Agrandir Bold"/>
                <a:sym typeface="Agrandir Bold"/>
              </a:rPr>
              <a:t> I 	03</a:t>
            </a:r>
          </a:p>
        </p:txBody>
      </p:sp>
    </p:spTree>
    <p:extLst>
      <p:ext uri="{BB962C8B-B14F-4D97-AF65-F5344CB8AC3E}">
        <p14:creationId xmlns:p14="http://schemas.microsoft.com/office/powerpoint/2010/main" val="327793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11922-82E8-C4D8-F46F-CF817F04A09A}"/>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4F484A42-DC25-D9D7-4E8F-46171AC6F889}"/>
              </a:ext>
            </a:extLst>
          </p:cNvPr>
          <p:cNvGrpSpPr/>
          <p:nvPr/>
        </p:nvGrpSpPr>
        <p:grpSpPr>
          <a:xfrm>
            <a:off x="15697200" y="8648700"/>
            <a:ext cx="2590800" cy="1645920"/>
            <a:chOff x="0" y="0"/>
            <a:chExt cx="2036532" cy="983399"/>
          </a:xfrm>
          <a:solidFill>
            <a:srgbClr val="DBDB8E"/>
          </a:solidFill>
        </p:grpSpPr>
        <p:sp>
          <p:nvSpPr>
            <p:cNvPr id="3" name="Freeform 3">
              <a:extLst>
                <a:ext uri="{FF2B5EF4-FFF2-40B4-BE49-F238E27FC236}">
                  <a16:creationId xmlns:a16="http://schemas.microsoft.com/office/drawing/2014/main" id="{961A0FDC-9335-1359-604E-FD7F40176ACA}"/>
                </a:ext>
              </a:extLst>
            </p:cNvPr>
            <p:cNvSpPr/>
            <p:nvPr/>
          </p:nvSpPr>
          <p:spPr>
            <a:xfrm>
              <a:off x="0" y="0"/>
              <a:ext cx="2036532" cy="983399"/>
            </a:xfrm>
            <a:custGeom>
              <a:avLst/>
              <a:gdLst/>
              <a:ahLst/>
              <a:cxnLst/>
              <a:rect l="l" t="t" r="r" b="b"/>
              <a:pathLst>
                <a:path w="2036532" h="983399">
                  <a:moveTo>
                    <a:pt x="0" y="0"/>
                  </a:moveTo>
                  <a:lnTo>
                    <a:pt x="2036532" y="0"/>
                  </a:lnTo>
                  <a:lnTo>
                    <a:pt x="2036532" y="983399"/>
                  </a:lnTo>
                  <a:lnTo>
                    <a:pt x="0" y="983399"/>
                  </a:lnTo>
                  <a:close/>
                </a:path>
              </a:pathLst>
            </a:custGeom>
            <a:grpFill/>
          </p:spPr>
          <p:txBody>
            <a:bodyPr/>
            <a:lstStyle/>
            <a:p>
              <a:endParaRPr lang="en-US"/>
            </a:p>
          </p:txBody>
        </p:sp>
        <p:sp>
          <p:nvSpPr>
            <p:cNvPr id="4" name="TextBox 4">
              <a:extLst>
                <a:ext uri="{FF2B5EF4-FFF2-40B4-BE49-F238E27FC236}">
                  <a16:creationId xmlns:a16="http://schemas.microsoft.com/office/drawing/2014/main" id="{453CBB80-AA76-4BBA-6103-93636F7D4548}"/>
                </a:ext>
              </a:extLst>
            </p:cNvPr>
            <p:cNvSpPr txBox="1"/>
            <p:nvPr/>
          </p:nvSpPr>
          <p:spPr>
            <a:xfrm>
              <a:off x="0" y="-38100"/>
              <a:ext cx="2036532" cy="1021499"/>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0" name="Group 10">
            <a:extLst>
              <a:ext uri="{FF2B5EF4-FFF2-40B4-BE49-F238E27FC236}">
                <a16:creationId xmlns:a16="http://schemas.microsoft.com/office/drawing/2014/main" id="{36E10EBB-BE15-5110-C464-6696CC15830A}"/>
              </a:ext>
            </a:extLst>
          </p:cNvPr>
          <p:cNvGrpSpPr/>
          <p:nvPr/>
        </p:nvGrpSpPr>
        <p:grpSpPr>
          <a:xfrm rot="-5400000">
            <a:off x="4580107" y="-138009"/>
            <a:ext cx="47625" cy="7150438"/>
            <a:chOff x="0" y="0"/>
            <a:chExt cx="12543" cy="1883243"/>
          </a:xfrm>
          <a:solidFill>
            <a:srgbClr val="DBDB8E"/>
          </a:solidFill>
        </p:grpSpPr>
        <p:sp>
          <p:nvSpPr>
            <p:cNvPr id="11" name="Freeform 11">
              <a:extLst>
                <a:ext uri="{FF2B5EF4-FFF2-40B4-BE49-F238E27FC236}">
                  <a16:creationId xmlns:a16="http://schemas.microsoft.com/office/drawing/2014/main" id="{53B52973-7AA2-6CE6-A335-71D16EDEE405}"/>
                </a:ext>
              </a:extLst>
            </p:cNvPr>
            <p:cNvSpPr/>
            <p:nvPr/>
          </p:nvSpPr>
          <p:spPr>
            <a:xfrm>
              <a:off x="0" y="0"/>
              <a:ext cx="12543" cy="1883243"/>
            </a:xfrm>
            <a:custGeom>
              <a:avLst/>
              <a:gdLst/>
              <a:ahLst/>
              <a:cxnLst/>
              <a:rect l="l" t="t" r="r" b="b"/>
              <a:pathLst>
                <a:path w="12543" h="1883243">
                  <a:moveTo>
                    <a:pt x="0" y="0"/>
                  </a:moveTo>
                  <a:lnTo>
                    <a:pt x="12543" y="0"/>
                  </a:lnTo>
                  <a:lnTo>
                    <a:pt x="12543" y="1883243"/>
                  </a:lnTo>
                  <a:lnTo>
                    <a:pt x="0" y="1883243"/>
                  </a:lnTo>
                  <a:close/>
                </a:path>
              </a:pathLst>
            </a:custGeom>
            <a:grpFill/>
          </p:spPr>
          <p:txBody>
            <a:bodyPr/>
            <a:lstStyle/>
            <a:p>
              <a:endParaRPr lang="en-US"/>
            </a:p>
          </p:txBody>
        </p:sp>
        <p:sp>
          <p:nvSpPr>
            <p:cNvPr id="12" name="TextBox 12">
              <a:extLst>
                <a:ext uri="{FF2B5EF4-FFF2-40B4-BE49-F238E27FC236}">
                  <a16:creationId xmlns:a16="http://schemas.microsoft.com/office/drawing/2014/main" id="{69281FD5-74D0-BD2E-F200-3110A9E56146}"/>
                </a:ext>
              </a:extLst>
            </p:cNvPr>
            <p:cNvSpPr txBox="1"/>
            <p:nvPr/>
          </p:nvSpPr>
          <p:spPr>
            <a:xfrm>
              <a:off x="0" y="-38100"/>
              <a:ext cx="12543" cy="192134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3" name="Group 13">
            <a:extLst>
              <a:ext uri="{FF2B5EF4-FFF2-40B4-BE49-F238E27FC236}">
                <a16:creationId xmlns:a16="http://schemas.microsoft.com/office/drawing/2014/main" id="{81BFB961-F7EB-E79C-4C2C-F98BCABB7234}"/>
              </a:ext>
            </a:extLst>
          </p:cNvPr>
          <p:cNvGrpSpPr/>
          <p:nvPr/>
        </p:nvGrpSpPr>
        <p:grpSpPr>
          <a:xfrm>
            <a:off x="2706602" y="1028700"/>
            <a:ext cx="3889119" cy="564910"/>
            <a:chOff x="0" y="0"/>
            <a:chExt cx="1024295" cy="148783"/>
          </a:xfrm>
        </p:grpSpPr>
        <p:sp>
          <p:nvSpPr>
            <p:cNvPr id="14" name="Freeform 14">
              <a:extLst>
                <a:ext uri="{FF2B5EF4-FFF2-40B4-BE49-F238E27FC236}">
                  <a16:creationId xmlns:a16="http://schemas.microsoft.com/office/drawing/2014/main" id="{2F2825D6-3A26-CFBC-93D9-38F27FD89966}"/>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093547"/>
            </a:solidFill>
          </p:spPr>
          <p:txBody>
            <a:bodyPr/>
            <a:lstStyle/>
            <a:p>
              <a:endParaRPr lang="en-US"/>
            </a:p>
          </p:txBody>
        </p:sp>
        <p:sp>
          <p:nvSpPr>
            <p:cNvPr id="15" name="TextBox 15">
              <a:extLst>
                <a:ext uri="{FF2B5EF4-FFF2-40B4-BE49-F238E27FC236}">
                  <a16:creationId xmlns:a16="http://schemas.microsoft.com/office/drawing/2014/main" id="{D22D4188-CDA9-5055-A3A9-DD1A1DF23FE3}"/>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grpSp>
        <p:nvGrpSpPr>
          <p:cNvPr id="16" name="Group 16">
            <a:extLst>
              <a:ext uri="{FF2B5EF4-FFF2-40B4-BE49-F238E27FC236}">
                <a16:creationId xmlns:a16="http://schemas.microsoft.com/office/drawing/2014/main" id="{82EE5BE2-020A-9C15-F155-B2BA4172B922}"/>
              </a:ext>
            </a:extLst>
          </p:cNvPr>
          <p:cNvGrpSpPr/>
          <p:nvPr/>
        </p:nvGrpSpPr>
        <p:grpSpPr>
          <a:xfrm>
            <a:off x="0" y="1028700"/>
            <a:ext cx="2209477" cy="564910"/>
            <a:chOff x="0" y="0"/>
            <a:chExt cx="1024295" cy="148783"/>
          </a:xfrm>
        </p:grpSpPr>
        <p:sp>
          <p:nvSpPr>
            <p:cNvPr id="17" name="Freeform 17">
              <a:extLst>
                <a:ext uri="{FF2B5EF4-FFF2-40B4-BE49-F238E27FC236}">
                  <a16:creationId xmlns:a16="http://schemas.microsoft.com/office/drawing/2014/main" id="{4264940B-94A5-1574-F22E-9AF18EAD77A4}"/>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6CC6B0"/>
            </a:solidFill>
            <a:ln>
              <a:solidFill>
                <a:srgbClr val="6CC6B0"/>
              </a:solidFill>
            </a:ln>
          </p:spPr>
          <p:txBody>
            <a:bodyPr/>
            <a:lstStyle/>
            <a:p>
              <a:endParaRPr lang="en-US"/>
            </a:p>
          </p:txBody>
        </p:sp>
        <p:sp>
          <p:nvSpPr>
            <p:cNvPr id="18" name="TextBox 18">
              <a:extLst>
                <a:ext uri="{FF2B5EF4-FFF2-40B4-BE49-F238E27FC236}">
                  <a16:creationId xmlns:a16="http://schemas.microsoft.com/office/drawing/2014/main" id="{24D329B7-7445-4314-4FC0-925226627DE0}"/>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sp>
        <p:nvSpPr>
          <p:cNvPr id="19" name="TextBox 19">
            <a:extLst>
              <a:ext uri="{FF2B5EF4-FFF2-40B4-BE49-F238E27FC236}">
                <a16:creationId xmlns:a16="http://schemas.microsoft.com/office/drawing/2014/main" id="{6F0084B4-92C6-274B-5A26-B8777B822D80}"/>
              </a:ext>
            </a:extLst>
          </p:cNvPr>
          <p:cNvSpPr txBox="1"/>
          <p:nvPr/>
        </p:nvSpPr>
        <p:spPr>
          <a:xfrm>
            <a:off x="915735" y="2400299"/>
            <a:ext cx="15278769" cy="987130"/>
          </a:xfrm>
          <a:prstGeom prst="rect">
            <a:avLst/>
          </a:prstGeom>
        </p:spPr>
        <p:txBody>
          <a:bodyPr wrap="square" lIns="0" tIns="0" rIns="0" bIns="0" rtlCol="0" anchor="t">
            <a:spAutoFit/>
          </a:bodyPr>
          <a:lstStyle/>
          <a:p>
            <a:pPr algn="l">
              <a:lnSpc>
                <a:spcPts val="7935"/>
              </a:lnSpc>
            </a:pPr>
            <a:r>
              <a:rPr lang="en-US" sz="6399" b="1" dirty="0">
                <a:solidFill>
                  <a:srgbClr val="093547"/>
                </a:solidFill>
                <a:latin typeface="Aptos" panose="020B0004020202020204" pitchFamily="34" charset="0"/>
                <a:ea typeface="League Spartan"/>
                <a:cs typeface="League Spartan"/>
                <a:sym typeface="League Spartan"/>
              </a:rPr>
              <a:t>FY 2026 HUD NOFO </a:t>
            </a:r>
          </a:p>
        </p:txBody>
      </p:sp>
      <p:sp>
        <p:nvSpPr>
          <p:cNvPr id="26" name="Content Placeholder 2">
            <a:extLst>
              <a:ext uri="{FF2B5EF4-FFF2-40B4-BE49-F238E27FC236}">
                <a16:creationId xmlns:a16="http://schemas.microsoft.com/office/drawing/2014/main" id="{30F29D10-8385-519E-4FFE-49D366266587}"/>
              </a:ext>
            </a:extLst>
          </p:cNvPr>
          <p:cNvSpPr txBox="1">
            <a:spLocks/>
          </p:cNvSpPr>
          <p:nvPr/>
        </p:nvSpPr>
        <p:spPr>
          <a:xfrm>
            <a:off x="884040" y="3842395"/>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3600" dirty="0">
                <a:solidFill>
                  <a:srgbClr val="093547"/>
                </a:solidFill>
                <a:latin typeface="Aptos" panose="020B0004020202020204" pitchFamily="34" charset="0"/>
              </a:rPr>
              <a:t>The NOFO determines whether our community can:</a:t>
            </a:r>
          </a:p>
          <a:p>
            <a:pPr lvl="1"/>
            <a:r>
              <a:rPr lang="en-US" sz="3600" dirty="0">
                <a:solidFill>
                  <a:srgbClr val="093547"/>
                </a:solidFill>
                <a:latin typeface="Aptos" panose="020B0004020202020204" pitchFamily="34" charset="0"/>
              </a:rPr>
              <a:t>Maintain existing housing programs</a:t>
            </a:r>
          </a:p>
          <a:p>
            <a:pPr lvl="1"/>
            <a:r>
              <a:rPr lang="en-US" sz="3600" dirty="0">
                <a:solidFill>
                  <a:srgbClr val="093547"/>
                </a:solidFill>
                <a:latin typeface="Aptos" panose="020B0004020202020204" pitchFamily="34" charset="0"/>
              </a:rPr>
              <a:t>Expand services</a:t>
            </a:r>
          </a:p>
          <a:p>
            <a:pPr lvl="1"/>
            <a:r>
              <a:rPr lang="en-US" sz="3600" dirty="0">
                <a:solidFill>
                  <a:srgbClr val="093547"/>
                </a:solidFill>
                <a:latin typeface="Aptos" panose="020B0004020202020204" pitchFamily="34" charset="0"/>
              </a:rPr>
              <a:t>Compete for new federal investments</a:t>
            </a:r>
          </a:p>
          <a:p>
            <a:pPr lvl="1"/>
            <a:r>
              <a:rPr lang="en-US" sz="3600" dirty="0">
                <a:solidFill>
                  <a:srgbClr val="093547"/>
                </a:solidFill>
                <a:latin typeface="Aptos" panose="020B0004020202020204" pitchFamily="34" charset="0"/>
              </a:rPr>
              <a:t>Improve housing outcomes</a:t>
            </a:r>
          </a:p>
          <a:p>
            <a:pPr lvl="1"/>
            <a:r>
              <a:rPr lang="en-US" sz="3600" dirty="0">
                <a:solidFill>
                  <a:srgbClr val="093547"/>
                </a:solidFill>
                <a:latin typeface="Aptos" panose="020B0004020202020204" pitchFamily="34" charset="0"/>
              </a:rPr>
              <a:t>Balance local priorities with federal priorities</a:t>
            </a:r>
          </a:p>
          <a:p>
            <a:r>
              <a:rPr lang="en-US" sz="3600" dirty="0">
                <a:solidFill>
                  <a:srgbClr val="093547"/>
                </a:solidFill>
                <a:latin typeface="Aptos" panose="020B0004020202020204" pitchFamily="34" charset="0"/>
              </a:rPr>
              <a:t>Millions of federal dollars are dependent upon a competitive application.</a:t>
            </a:r>
          </a:p>
        </p:txBody>
      </p:sp>
      <p:sp>
        <p:nvSpPr>
          <p:cNvPr id="6" name="TextBox 20">
            <a:extLst>
              <a:ext uri="{FF2B5EF4-FFF2-40B4-BE49-F238E27FC236}">
                <a16:creationId xmlns:a16="http://schemas.microsoft.com/office/drawing/2014/main" id="{4CEF87B9-5D69-0AD0-D33E-C3346F5B3A93}"/>
              </a:ext>
            </a:extLst>
          </p:cNvPr>
          <p:cNvSpPr txBox="1"/>
          <p:nvPr/>
        </p:nvSpPr>
        <p:spPr>
          <a:xfrm>
            <a:off x="14208403" y="546735"/>
            <a:ext cx="3050897" cy="409728"/>
          </a:xfrm>
          <a:prstGeom prst="rect">
            <a:avLst/>
          </a:prstGeom>
        </p:spPr>
        <p:txBody>
          <a:bodyPr lIns="0" tIns="0" rIns="0" bIns="0" rtlCol="0" anchor="t">
            <a:spAutoFit/>
          </a:bodyPr>
          <a:lstStyle/>
          <a:p>
            <a:pPr algn="r">
              <a:lnSpc>
                <a:spcPts val="3359"/>
              </a:lnSpc>
            </a:pPr>
            <a:r>
              <a:rPr lang="en-US" sz="2400" dirty="0">
                <a:solidFill>
                  <a:srgbClr val="34363A"/>
                </a:solidFill>
                <a:latin typeface="Aptos" panose="020B0004020202020204" pitchFamily="34" charset="0"/>
                <a:ea typeface="Agrandir Bold"/>
                <a:cs typeface="Agrandir Bold"/>
                <a:sym typeface="Agrandir Bold"/>
              </a:rPr>
              <a:t> I 	04</a:t>
            </a:r>
          </a:p>
        </p:txBody>
      </p:sp>
    </p:spTree>
    <p:extLst>
      <p:ext uri="{BB962C8B-B14F-4D97-AF65-F5344CB8AC3E}">
        <p14:creationId xmlns:p14="http://schemas.microsoft.com/office/powerpoint/2010/main" val="1715408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B5EC13-035F-F818-0E80-4EA8B06DB1C6}"/>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55F671FE-1362-71DF-8092-317F84ED0124}"/>
              </a:ext>
            </a:extLst>
          </p:cNvPr>
          <p:cNvGrpSpPr/>
          <p:nvPr/>
        </p:nvGrpSpPr>
        <p:grpSpPr>
          <a:xfrm>
            <a:off x="15697200" y="8648700"/>
            <a:ext cx="2590800" cy="1645920"/>
            <a:chOff x="0" y="0"/>
            <a:chExt cx="2036532" cy="983399"/>
          </a:xfrm>
          <a:solidFill>
            <a:srgbClr val="DBDB8E"/>
          </a:solidFill>
        </p:grpSpPr>
        <p:sp>
          <p:nvSpPr>
            <p:cNvPr id="3" name="Freeform 3">
              <a:extLst>
                <a:ext uri="{FF2B5EF4-FFF2-40B4-BE49-F238E27FC236}">
                  <a16:creationId xmlns:a16="http://schemas.microsoft.com/office/drawing/2014/main" id="{31A9E584-7F78-93EB-621A-3657C05437E2}"/>
                </a:ext>
              </a:extLst>
            </p:cNvPr>
            <p:cNvSpPr/>
            <p:nvPr/>
          </p:nvSpPr>
          <p:spPr>
            <a:xfrm>
              <a:off x="0" y="0"/>
              <a:ext cx="2036532" cy="983399"/>
            </a:xfrm>
            <a:custGeom>
              <a:avLst/>
              <a:gdLst/>
              <a:ahLst/>
              <a:cxnLst/>
              <a:rect l="l" t="t" r="r" b="b"/>
              <a:pathLst>
                <a:path w="2036532" h="983399">
                  <a:moveTo>
                    <a:pt x="0" y="0"/>
                  </a:moveTo>
                  <a:lnTo>
                    <a:pt x="2036532" y="0"/>
                  </a:lnTo>
                  <a:lnTo>
                    <a:pt x="2036532" y="983399"/>
                  </a:lnTo>
                  <a:lnTo>
                    <a:pt x="0" y="983399"/>
                  </a:lnTo>
                  <a:close/>
                </a:path>
              </a:pathLst>
            </a:custGeom>
            <a:grpFill/>
          </p:spPr>
          <p:txBody>
            <a:bodyPr/>
            <a:lstStyle/>
            <a:p>
              <a:endParaRPr lang="en-US"/>
            </a:p>
          </p:txBody>
        </p:sp>
        <p:sp>
          <p:nvSpPr>
            <p:cNvPr id="4" name="TextBox 4">
              <a:extLst>
                <a:ext uri="{FF2B5EF4-FFF2-40B4-BE49-F238E27FC236}">
                  <a16:creationId xmlns:a16="http://schemas.microsoft.com/office/drawing/2014/main" id="{21832B20-B9CD-C332-8F90-A715733AB3A1}"/>
                </a:ext>
              </a:extLst>
            </p:cNvPr>
            <p:cNvSpPr txBox="1"/>
            <p:nvPr/>
          </p:nvSpPr>
          <p:spPr>
            <a:xfrm>
              <a:off x="0" y="-38100"/>
              <a:ext cx="2036532" cy="1021499"/>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0" name="Group 10">
            <a:extLst>
              <a:ext uri="{FF2B5EF4-FFF2-40B4-BE49-F238E27FC236}">
                <a16:creationId xmlns:a16="http://schemas.microsoft.com/office/drawing/2014/main" id="{0BD41C19-21CD-D436-54AA-673CC3751ECD}"/>
              </a:ext>
            </a:extLst>
          </p:cNvPr>
          <p:cNvGrpSpPr/>
          <p:nvPr/>
        </p:nvGrpSpPr>
        <p:grpSpPr>
          <a:xfrm rot="-5400000">
            <a:off x="4580107" y="-138009"/>
            <a:ext cx="47625" cy="7150438"/>
            <a:chOff x="0" y="0"/>
            <a:chExt cx="12543" cy="1883243"/>
          </a:xfrm>
          <a:solidFill>
            <a:srgbClr val="DBDB8E"/>
          </a:solidFill>
        </p:grpSpPr>
        <p:sp>
          <p:nvSpPr>
            <p:cNvPr id="11" name="Freeform 11">
              <a:extLst>
                <a:ext uri="{FF2B5EF4-FFF2-40B4-BE49-F238E27FC236}">
                  <a16:creationId xmlns:a16="http://schemas.microsoft.com/office/drawing/2014/main" id="{17F645C9-FE8A-FAD3-3808-E19D7351601F}"/>
                </a:ext>
              </a:extLst>
            </p:cNvPr>
            <p:cNvSpPr/>
            <p:nvPr/>
          </p:nvSpPr>
          <p:spPr>
            <a:xfrm>
              <a:off x="0" y="0"/>
              <a:ext cx="12543" cy="1883243"/>
            </a:xfrm>
            <a:custGeom>
              <a:avLst/>
              <a:gdLst/>
              <a:ahLst/>
              <a:cxnLst/>
              <a:rect l="l" t="t" r="r" b="b"/>
              <a:pathLst>
                <a:path w="12543" h="1883243">
                  <a:moveTo>
                    <a:pt x="0" y="0"/>
                  </a:moveTo>
                  <a:lnTo>
                    <a:pt x="12543" y="0"/>
                  </a:lnTo>
                  <a:lnTo>
                    <a:pt x="12543" y="1883243"/>
                  </a:lnTo>
                  <a:lnTo>
                    <a:pt x="0" y="1883243"/>
                  </a:lnTo>
                  <a:close/>
                </a:path>
              </a:pathLst>
            </a:custGeom>
            <a:grpFill/>
          </p:spPr>
          <p:txBody>
            <a:bodyPr/>
            <a:lstStyle/>
            <a:p>
              <a:endParaRPr lang="en-US"/>
            </a:p>
          </p:txBody>
        </p:sp>
        <p:sp>
          <p:nvSpPr>
            <p:cNvPr id="12" name="TextBox 12">
              <a:extLst>
                <a:ext uri="{FF2B5EF4-FFF2-40B4-BE49-F238E27FC236}">
                  <a16:creationId xmlns:a16="http://schemas.microsoft.com/office/drawing/2014/main" id="{726C34BD-BFD5-2A77-7DA7-7BB0DDEABAD1}"/>
                </a:ext>
              </a:extLst>
            </p:cNvPr>
            <p:cNvSpPr txBox="1"/>
            <p:nvPr/>
          </p:nvSpPr>
          <p:spPr>
            <a:xfrm>
              <a:off x="0" y="-38100"/>
              <a:ext cx="12543" cy="192134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3" name="Group 13">
            <a:extLst>
              <a:ext uri="{FF2B5EF4-FFF2-40B4-BE49-F238E27FC236}">
                <a16:creationId xmlns:a16="http://schemas.microsoft.com/office/drawing/2014/main" id="{70B2C37D-D1F1-15D6-C033-DFF0E324788E}"/>
              </a:ext>
            </a:extLst>
          </p:cNvPr>
          <p:cNvGrpSpPr/>
          <p:nvPr/>
        </p:nvGrpSpPr>
        <p:grpSpPr>
          <a:xfrm>
            <a:off x="2706602" y="1028700"/>
            <a:ext cx="3889119" cy="564910"/>
            <a:chOff x="0" y="0"/>
            <a:chExt cx="1024295" cy="148783"/>
          </a:xfrm>
        </p:grpSpPr>
        <p:sp>
          <p:nvSpPr>
            <p:cNvPr id="14" name="Freeform 14">
              <a:extLst>
                <a:ext uri="{FF2B5EF4-FFF2-40B4-BE49-F238E27FC236}">
                  <a16:creationId xmlns:a16="http://schemas.microsoft.com/office/drawing/2014/main" id="{A560D242-9567-4470-7E04-74B8B1D1399A}"/>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093547"/>
            </a:solidFill>
          </p:spPr>
          <p:txBody>
            <a:bodyPr/>
            <a:lstStyle/>
            <a:p>
              <a:endParaRPr lang="en-US"/>
            </a:p>
          </p:txBody>
        </p:sp>
        <p:sp>
          <p:nvSpPr>
            <p:cNvPr id="15" name="TextBox 15">
              <a:extLst>
                <a:ext uri="{FF2B5EF4-FFF2-40B4-BE49-F238E27FC236}">
                  <a16:creationId xmlns:a16="http://schemas.microsoft.com/office/drawing/2014/main" id="{EC66AF9F-F560-350F-E576-EEF563849DA0}"/>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grpSp>
        <p:nvGrpSpPr>
          <p:cNvPr id="16" name="Group 16">
            <a:extLst>
              <a:ext uri="{FF2B5EF4-FFF2-40B4-BE49-F238E27FC236}">
                <a16:creationId xmlns:a16="http://schemas.microsoft.com/office/drawing/2014/main" id="{BEBAD58B-EE38-6929-B9E7-7B54706B904D}"/>
              </a:ext>
            </a:extLst>
          </p:cNvPr>
          <p:cNvGrpSpPr/>
          <p:nvPr/>
        </p:nvGrpSpPr>
        <p:grpSpPr>
          <a:xfrm>
            <a:off x="0" y="1028700"/>
            <a:ext cx="2209477" cy="564910"/>
            <a:chOff x="0" y="0"/>
            <a:chExt cx="1024295" cy="148783"/>
          </a:xfrm>
        </p:grpSpPr>
        <p:sp>
          <p:nvSpPr>
            <p:cNvPr id="17" name="Freeform 17">
              <a:extLst>
                <a:ext uri="{FF2B5EF4-FFF2-40B4-BE49-F238E27FC236}">
                  <a16:creationId xmlns:a16="http://schemas.microsoft.com/office/drawing/2014/main" id="{79A229D3-5ECE-3A62-983D-ECE256A3CEE5}"/>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6CC6B0"/>
            </a:solidFill>
            <a:ln>
              <a:solidFill>
                <a:srgbClr val="6CC6B0"/>
              </a:solidFill>
            </a:ln>
          </p:spPr>
          <p:txBody>
            <a:bodyPr/>
            <a:lstStyle/>
            <a:p>
              <a:endParaRPr lang="en-US"/>
            </a:p>
          </p:txBody>
        </p:sp>
        <p:sp>
          <p:nvSpPr>
            <p:cNvPr id="18" name="TextBox 18">
              <a:extLst>
                <a:ext uri="{FF2B5EF4-FFF2-40B4-BE49-F238E27FC236}">
                  <a16:creationId xmlns:a16="http://schemas.microsoft.com/office/drawing/2014/main" id="{A53CFC4D-EF77-C9A9-40F0-6EDE562A84BE}"/>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sp>
        <p:nvSpPr>
          <p:cNvPr id="19" name="TextBox 19">
            <a:extLst>
              <a:ext uri="{FF2B5EF4-FFF2-40B4-BE49-F238E27FC236}">
                <a16:creationId xmlns:a16="http://schemas.microsoft.com/office/drawing/2014/main" id="{4A40F037-4A2A-DA4C-8A9D-7A6CBCFB9A62}"/>
              </a:ext>
            </a:extLst>
          </p:cNvPr>
          <p:cNvSpPr txBox="1"/>
          <p:nvPr/>
        </p:nvSpPr>
        <p:spPr>
          <a:xfrm>
            <a:off x="915735" y="2400299"/>
            <a:ext cx="15278769" cy="987130"/>
          </a:xfrm>
          <a:prstGeom prst="rect">
            <a:avLst/>
          </a:prstGeom>
        </p:spPr>
        <p:txBody>
          <a:bodyPr wrap="square" lIns="0" tIns="0" rIns="0" bIns="0" rtlCol="0" anchor="t">
            <a:spAutoFit/>
          </a:bodyPr>
          <a:lstStyle/>
          <a:p>
            <a:pPr algn="l">
              <a:lnSpc>
                <a:spcPts val="7935"/>
              </a:lnSpc>
            </a:pPr>
            <a:r>
              <a:rPr lang="en-US" sz="6399" b="1" dirty="0">
                <a:solidFill>
                  <a:srgbClr val="093547"/>
                </a:solidFill>
                <a:latin typeface="Aptos" panose="020B0004020202020204" pitchFamily="34" charset="0"/>
                <a:ea typeface="League Spartan"/>
                <a:cs typeface="League Spartan"/>
                <a:sym typeface="League Spartan"/>
              </a:rPr>
              <a:t>FY 2026 HUD NOFO </a:t>
            </a:r>
          </a:p>
        </p:txBody>
      </p:sp>
      <p:sp>
        <p:nvSpPr>
          <p:cNvPr id="26" name="Content Placeholder 2">
            <a:extLst>
              <a:ext uri="{FF2B5EF4-FFF2-40B4-BE49-F238E27FC236}">
                <a16:creationId xmlns:a16="http://schemas.microsoft.com/office/drawing/2014/main" id="{4F32E0F9-6ADB-C115-61D3-04D539D65C96}"/>
              </a:ext>
            </a:extLst>
          </p:cNvPr>
          <p:cNvSpPr txBox="1">
            <a:spLocks/>
          </p:cNvSpPr>
          <p:nvPr/>
        </p:nvSpPr>
        <p:spPr>
          <a:xfrm>
            <a:off x="884040" y="3842395"/>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3600" dirty="0">
                <a:solidFill>
                  <a:srgbClr val="093547"/>
                </a:solidFill>
                <a:latin typeface="Aptos" panose="020B0004020202020204" pitchFamily="34" charset="0"/>
              </a:rPr>
              <a:t>HUD is making approximately </a:t>
            </a:r>
            <a:r>
              <a:rPr lang="en-US" sz="3600" b="1" dirty="0">
                <a:solidFill>
                  <a:srgbClr val="093547"/>
                </a:solidFill>
                <a:latin typeface="Aptos" panose="020B0004020202020204" pitchFamily="34" charset="0"/>
              </a:rPr>
              <a:t>$4.04 Billion </a:t>
            </a:r>
            <a:r>
              <a:rPr lang="en-US" sz="3600" dirty="0">
                <a:solidFill>
                  <a:srgbClr val="093547"/>
                </a:solidFill>
                <a:latin typeface="Aptos" panose="020B0004020202020204" pitchFamily="34" charset="0"/>
              </a:rPr>
              <a:t>available nationwide</a:t>
            </a:r>
          </a:p>
          <a:p>
            <a:r>
              <a:rPr lang="en-US" sz="3600" dirty="0">
                <a:solidFill>
                  <a:srgbClr val="093547"/>
                </a:solidFill>
                <a:latin typeface="Aptos" panose="020B0004020202020204" pitchFamily="34" charset="0"/>
              </a:rPr>
              <a:t>Funding available to our CoC will be based on HUD's final Annual Renewal Demand (ARD), which has not yet been released. </a:t>
            </a:r>
          </a:p>
          <a:p>
            <a:pPr lvl="1"/>
            <a:r>
              <a:rPr lang="en-US" sz="3200" dirty="0">
                <a:solidFill>
                  <a:srgbClr val="093547"/>
                </a:solidFill>
                <a:latin typeface="Aptos" panose="020B0004020202020204" pitchFamily="34" charset="0"/>
              </a:rPr>
              <a:t>Estimated FY 2026 ARD: $7,785,434</a:t>
            </a:r>
          </a:p>
          <a:p>
            <a:pPr lvl="1"/>
            <a:endParaRPr lang="en-US" sz="3200" dirty="0">
              <a:solidFill>
                <a:srgbClr val="093547"/>
              </a:solidFill>
              <a:latin typeface="Aptos" panose="020B0004020202020204" pitchFamily="34" charset="0"/>
            </a:endParaRPr>
          </a:p>
        </p:txBody>
      </p:sp>
      <p:sp>
        <p:nvSpPr>
          <p:cNvPr id="6" name="TextBox 20">
            <a:extLst>
              <a:ext uri="{FF2B5EF4-FFF2-40B4-BE49-F238E27FC236}">
                <a16:creationId xmlns:a16="http://schemas.microsoft.com/office/drawing/2014/main" id="{D5BD5076-697B-66D2-8862-B6F1DE2F8551}"/>
              </a:ext>
            </a:extLst>
          </p:cNvPr>
          <p:cNvSpPr txBox="1"/>
          <p:nvPr/>
        </p:nvSpPr>
        <p:spPr>
          <a:xfrm>
            <a:off x="14208403" y="546735"/>
            <a:ext cx="3050897" cy="409728"/>
          </a:xfrm>
          <a:prstGeom prst="rect">
            <a:avLst/>
          </a:prstGeom>
        </p:spPr>
        <p:txBody>
          <a:bodyPr lIns="0" tIns="0" rIns="0" bIns="0" rtlCol="0" anchor="t">
            <a:spAutoFit/>
          </a:bodyPr>
          <a:lstStyle/>
          <a:p>
            <a:pPr algn="r">
              <a:lnSpc>
                <a:spcPts val="3359"/>
              </a:lnSpc>
            </a:pPr>
            <a:r>
              <a:rPr lang="en-US" sz="2400" dirty="0">
                <a:solidFill>
                  <a:srgbClr val="34363A"/>
                </a:solidFill>
                <a:latin typeface="Aptos" panose="020B0004020202020204" pitchFamily="34" charset="0"/>
                <a:ea typeface="Agrandir Bold"/>
                <a:cs typeface="Agrandir Bold"/>
                <a:sym typeface="Agrandir Bold"/>
              </a:rPr>
              <a:t> I 	05</a:t>
            </a:r>
          </a:p>
        </p:txBody>
      </p:sp>
    </p:spTree>
    <p:extLst>
      <p:ext uri="{BB962C8B-B14F-4D97-AF65-F5344CB8AC3E}">
        <p14:creationId xmlns:p14="http://schemas.microsoft.com/office/powerpoint/2010/main" val="3832946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3E946-DFE4-D81E-E586-D993B8D4E06C}"/>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D40931EB-4FA4-A520-0F14-08ED7E9184C0}"/>
              </a:ext>
            </a:extLst>
          </p:cNvPr>
          <p:cNvGrpSpPr/>
          <p:nvPr/>
        </p:nvGrpSpPr>
        <p:grpSpPr>
          <a:xfrm>
            <a:off x="15697200" y="8648700"/>
            <a:ext cx="2590800" cy="1645920"/>
            <a:chOff x="0" y="0"/>
            <a:chExt cx="2036532" cy="983399"/>
          </a:xfrm>
          <a:solidFill>
            <a:srgbClr val="DBDB8E"/>
          </a:solidFill>
        </p:grpSpPr>
        <p:sp>
          <p:nvSpPr>
            <p:cNvPr id="3" name="Freeform 3">
              <a:extLst>
                <a:ext uri="{FF2B5EF4-FFF2-40B4-BE49-F238E27FC236}">
                  <a16:creationId xmlns:a16="http://schemas.microsoft.com/office/drawing/2014/main" id="{BF763687-17F0-062F-5C5A-6FC6482E372B}"/>
                </a:ext>
              </a:extLst>
            </p:cNvPr>
            <p:cNvSpPr/>
            <p:nvPr/>
          </p:nvSpPr>
          <p:spPr>
            <a:xfrm>
              <a:off x="0" y="0"/>
              <a:ext cx="2036532" cy="983399"/>
            </a:xfrm>
            <a:custGeom>
              <a:avLst/>
              <a:gdLst/>
              <a:ahLst/>
              <a:cxnLst/>
              <a:rect l="l" t="t" r="r" b="b"/>
              <a:pathLst>
                <a:path w="2036532" h="983399">
                  <a:moveTo>
                    <a:pt x="0" y="0"/>
                  </a:moveTo>
                  <a:lnTo>
                    <a:pt x="2036532" y="0"/>
                  </a:lnTo>
                  <a:lnTo>
                    <a:pt x="2036532" y="983399"/>
                  </a:lnTo>
                  <a:lnTo>
                    <a:pt x="0" y="983399"/>
                  </a:lnTo>
                  <a:close/>
                </a:path>
              </a:pathLst>
            </a:custGeom>
            <a:grpFill/>
          </p:spPr>
          <p:txBody>
            <a:bodyPr/>
            <a:lstStyle/>
            <a:p>
              <a:endParaRPr lang="en-US"/>
            </a:p>
          </p:txBody>
        </p:sp>
        <p:sp>
          <p:nvSpPr>
            <p:cNvPr id="4" name="TextBox 4">
              <a:extLst>
                <a:ext uri="{FF2B5EF4-FFF2-40B4-BE49-F238E27FC236}">
                  <a16:creationId xmlns:a16="http://schemas.microsoft.com/office/drawing/2014/main" id="{668CC4E5-D825-3390-E61E-FA399615F4A5}"/>
                </a:ext>
              </a:extLst>
            </p:cNvPr>
            <p:cNvSpPr txBox="1"/>
            <p:nvPr/>
          </p:nvSpPr>
          <p:spPr>
            <a:xfrm>
              <a:off x="0" y="-38100"/>
              <a:ext cx="2036532" cy="1021499"/>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0" name="Group 10">
            <a:extLst>
              <a:ext uri="{FF2B5EF4-FFF2-40B4-BE49-F238E27FC236}">
                <a16:creationId xmlns:a16="http://schemas.microsoft.com/office/drawing/2014/main" id="{D7ACA7A5-CB4E-F6EA-A790-5C979D39EEB7}"/>
              </a:ext>
            </a:extLst>
          </p:cNvPr>
          <p:cNvGrpSpPr/>
          <p:nvPr/>
        </p:nvGrpSpPr>
        <p:grpSpPr>
          <a:xfrm rot="-5400000">
            <a:off x="4580107" y="-138009"/>
            <a:ext cx="47625" cy="7150438"/>
            <a:chOff x="0" y="0"/>
            <a:chExt cx="12543" cy="1883243"/>
          </a:xfrm>
          <a:solidFill>
            <a:srgbClr val="DBDB8E"/>
          </a:solidFill>
        </p:grpSpPr>
        <p:sp>
          <p:nvSpPr>
            <p:cNvPr id="11" name="Freeform 11">
              <a:extLst>
                <a:ext uri="{FF2B5EF4-FFF2-40B4-BE49-F238E27FC236}">
                  <a16:creationId xmlns:a16="http://schemas.microsoft.com/office/drawing/2014/main" id="{574473DF-2576-399E-344A-1749B846903D}"/>
                </a:ext>
              </a:extLst>
            </p:cNvPr>
            <p:cNvSpPr/>
            <p:nvPr/>
          </p:nvSpPr>
          <p:spPr>
            <a:xfrm>
              <a:off x="0" y="0"/>
              <a:ext cx="12543" cy="1883243"/>
            </a:xfrm>
            <a:custGeom>
              <a:avLst/>
              <a:gdLst/>
              <a:ahLst/>
              <a:cxnLst/>
              <a:rect l="l" t="t" r="r" b="b"/>
              <a:pathLst>
                <a:path w="12543" h="1883243">
                  <a:moveTo>
                    <a:pt x="0" y="0"/>
                  </a:moveTo>
                  <a:lnTo>
                    <a:pt x="12543" y="0"/>
                  </a:lnTo>
                  <a:lnTo>
                    <a:pt x="12543" y="1883243"/>
                  </a:lnTo>
                  <a:lnTo>
                    <a:pt x="0" y="1883243"/>
                  </a:lnTo>
                  <a:close/>
                </a:path>
              </a:pathLst>
            </a:custGeom>
            <a:grpFill/>
          </p:spPr>
          <p:txBody>
            <a:bodyPr/>
            <a:lstStyle/>
            <a:p>
              <a:endParaRPr lang="en-US"/>
            </a:p>
          </p:txBody>
        </p:sp>
        <p:sp>
          <p:nvSpPr>
            <p:cNvPr id="12" name="TextBox 12">
              <a:extLst>
                <a:ext uri="{FF2B5EF4-FFF2-40B4-BE49-F238E27FC236}">
                  <a16:creationId xmlns:a16="http://schemas.microsoft.com/office/drawing/2014/main" id="{70DE6AA0-8866-FD19-723D-83064269DF11}"/>
                </a:ext>
              </a:extLst>
            </p:cNvPr>
            <p:cNvSpPr txBox="1"/>
            <p:nvPr/>
          </p:nvSpPr>
          <p:spPr>
            <a:xfrm>
              <a:off x="0" y="-38100"/>
              <a:ext cx="12543" cy="192134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3" name="Group 13">
            <a:extLst>
              <a:ext uri="{FF2B5EF4-FFF2-40B4-BE49-F238E27FC236}">
                <a16:creationId xmlns:a16="http://schemas.microsoft.com/office/drawing/2014/main" id="{1B1419AB-D5E5-0FB1-66D4-6635189A14A1}"/>
              </a:ext>
            </a:extLst>
          </p:cNvPr>
          <p:cNvGrpSpPr/>
          <p:nvPr/>
        </p:nvGrpSpPr>
        <p:grpSpPr>
          <a:xfrm>
            <a:off x="2706602" y="1028700"/>
            <a:ext cx="3889119" cy="564910"/>
            <a:chOff x="0" y="0"/>
            <a:chExt cx="1024295" cy="148783"/>
          </a:xfrm>
        </p:grpSpPr>
        <p:sp>
          <p:nvSpPr>
            <p:cNvPr id="14" name="Freeform 14">
              <a:extLst>
                <a:ext uri="{FF2B5EF4-FFF2-40B4-BE49-F238E27FC236}">
                  <a16:creationId xmlns:a16="http://schemas.microsoft.com/office/drawing/2014/main" id="{E7B45C37-70F1-D189-7EC8-B14F5DD289B0}"/>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093547"/>
            </a:solidFill>
          </p:spPr>
          <p:txBody>
            <a:bodyPr/>
            <a:lstStyle/>
            <a:p>
              <a:endParaRPr lang="en-US"/>
            </a:p>
          </p:txBody>
        </p:sp>
        <p:sp>
          <p:nvSpPr>
            <p:cNvPr id="15" name="TextBox 15">
              <a:extLst>
                <a:ext uri="{FF2B5EF4-FFF2-40B4-BE49-F238E27FC236}">
                  <a16:creationId xmlns:a16="http://schemas.microsoft.com/office/drawing/2014/main" id="{07AD7792-909C-A351-52B3-9BF92083E258}"/>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grpSp>
        <p:nvGrpSpPr>
          <p:cNvPr id="16" name="Group 16">
            <a:extLst>
              <a:ext uri="{FF2B5EF4-FFF2-40B4-BE49-F238E27FC236}">
                <a16:creationId xmlns:a16="http://schemas.microsoft.com/office/drawing/2014/main" id="{C933608C-B994-D042-1756-870014940914}"/>
              </a:ext>
            </a:extLst>
          </p:cNvPr>
          <p:cNvGrpSpPr/>
          <p:nvPr/>
        </p:nvGrpSpPr>
        <p:grpSpPr>
          <a:xfrm>
            <a:off x="0" y="1028700"/>
            <a:ext cx="2209477" cy="564910"/>
            <a:chOff x="0" y="0"/>
            <a:chExt cx="1024295" cy="148783"/>
          </a:xfrm>
        </p:grpSpPr>
        <p:sp>
          <p:nvSpPr>
            <p:cNvPr id="17" name="Freeform 17">
              <a:extLst>
                <a:ext uri="{FF2B5EF4-FFF2-40B4-BE49-F238E27FC236}">
                  <a16:creationId xmlns:a16="http://schemas.microsoft.com/office/drawing/2014/main" id="{EE478E5A-879F-027F-5164-179FDC121F8C}"/>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6CC6B0"/>
            </a:solidFill>
            <a:ln>
              <a:solidFill>
                <a:srgbClr val="6CC6B0"/>
              </a:solidFill>
            </a:ln>
          </p:spPr>
          <p:txBody>
            <a:bodyPr/>
            <a:lstStyle/>
            <a:p>
              <a:endParaRPr lang="en-US"/>
            </a:p>
          </p:txBody>
        </p:sp>
        <p:sp>
          <p:nvSpPr>
            <p:cNvPr id="18" name="TextBox 18">
              <a:extLst>
                <a:ext uri="{FF2B5EF4-FFF2-40B4-BE49-F238E27FC236}">
                  <a16:creationId xmlns:a16="http://schemas.microsoft.com/office/drawing/2014/main" id="{AC809E4E-D84D-EC2F-0A85-0F6C664884E2}"/>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sp>
        <p:nvSpPr>
          <p:cNvPr id="19" name="TextBox 19">
            <a:extLst>
              <a:ext uri="{FF2B5EF4-FFF2-40B4-BE49-F238E27FC236}">
                <a16:creationId xmlns:a16="http://schemas.microsoft.com/office/drawing/2014/main" id="{B6AE9C8E-CF81-0210-3601-41EA17E27239}"/>
              </a:ext>
            </a:extLst>
          </p:cNvPr>
          <p:cNvSpPr txBox="1"/>
          <p:nvPr/>
        </p:nvSpPr>
        <p:spPr>
          <a:xfrm>
            <a:off x="915735" y="2400299"/>
            <a:ext cx="15278769" cy="987130"/>
          </a:xfrm>
          <a:prstGeom prst="rect">
            <a:avLst/>
          </a:prstGeom>
        </p:spPr>
        <p:txBody>
          <a:bodyPr wrap="square" lIns="0" tIns="0" rIns="0" bIns="0" rtlCol="0" anchor="t">
            <a:spAutoFit/>
          </a:bodyPr>
          <a:lstStyle/>
          <a:p>
            <a:pPr algn="l">
              <a:lnSpc>
                <a:spcPts val="7935"/>
              </a:lnSpc>
            </a:pPr>
            <a:r>
              <a:rPr lang="en-US" sz="6399" b="1" dirty="0">
                <a:solidFill>
                  <a:srgbClr val="093547"/>
                </a:solidFill>
                <a:latin typeface="Aptos" panose="020B0004020202020204" pitchFamily="34" charset="0"/>
                <a:ea typeface="League Spartan"/>
                <a:cs typeface="League Spartan"/>
                <a:sym typeface="League Spartan"/>
              </a:rPr>
              <a:t>FY 2026 HUD NOFO: Available Funding </a:t>
            </a:r>
          </a:p>
        </p:txBody>
      </p:sp>
      <p:sp>
        <p:nvSpPr>
          <p:cNvPr id="26" name="Content Placeholder 2">
            <a:extLst>
              <a:ext uri="{FF2B5EF4-FFF2-40B4-BE49-F238E27FC236}">
                <a16:creationId xmlns:a16="http://schemas.microsoft.com/office/drawing/2014/main" id="{92D18BD7-F6AB-B0BA-FA69-716AD91D4EA9}"/>
              </a:ext>
            </a:extLst>
          </p:cNvPr>
          <p:cNvSpPr txBox="1">
            <a:spLocks/>
          </p:cNvSpPr>
          <p:nvPr/>
        </p:nvSpPr>
        <p:spPr>
          <a:xfrm>
            <a:off x="884040" y="3842395"/>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3600" dirty="0">
                <a:solidFill>
                  <a:srgbClr val="093547"/>
                </a:solidFill>
                <a:latin typeface="Aptos" panose="020B0004020202020204" pitchFamily="34" charset="0"/>
              </a:rPr>
              <a:t>Funding available is </a:t>
            </a:r>
            <a:r>
              <a:rPr lang="en-US" sz="3600" b="1" u="sng" dirty="0">
                <a:solidFill>
                  <a:srgbClr val="093547"/>
                </a:solidFill>
                <a:latin typeface="Aptos" panose="020B0004020202020204" pitchFamily="34" charset="0"/>
              </a:rPr>
              <a:t>estimated</a:t>
            </a:r>
            <a:r>
              <a:rPr lang="en-US" sz="3600" dirty="0">
                <a:solidFill>
                  <a:srgbClr val="093547"/>
                </a:solidFill>
                <a:latin typeface="Aptos" panose="020B0004020202020204" pitchFamily="34" charset="0"/>
              </a:rPr>
              <a:t> as follows and is subject to HUD's final funding determinations:</a:t>
            </a:r>
          </a:p>
          <a:p>
            <a:pPr marL="0" indent="0">
              <a:buNone/>
            </a:pPr>
            <a:endParaRPr lang="en-US" sz="3200" dirty="0">
              <a:solidFill>
                <a:srgbClr val="093547"/>
              </a:solidFill>
              <a:latin typeface="Aptos" panose="020B0004020202020204" pitchFamily="34" charset="0"/>
            </a:endParaRPr>
          </a:p>
        </p:txBody>
      </p:sp>
      <p:sp>
        <p:nvSpPr>
          <p:cNvPr id="6" name="TextBox 20">
            <a:extLst>
              <a:ext uri="{FF2B5EF4-FFF2-40B4-BE49-F238E27FC236}">
                <a16:creationId xmlns:a16="http://schemas.microsoft.com/office/drawing/2014/main" id="{05845D2A-1ABD-705F-339A-F71FCBEEE414}"/>
              </a:ext>
            </a:extLst>
          </p:cNvPr>
          <p:cNvSpPr txBox="1"/>
          <p:nvPr/>
        </p:nvSpPr>
        <p:spPr>
          <a:xfrm>
            <a:off x="14208403" y="546735"/>
            <a:ext cx="3050897" cy="409728"/>
          </a:xfrm>
          <a:prstGeom prst="rect">
            <a:avLst/>
          </a:prstGeom>
        </p:spPr>
        <p:txBody>
          <a:bodyPr lIns="0" tIns="0" rIns="0" bIns="0" rtlCol="0" anchor="t">
            <a:spAutoFit/>
          </a:bodyPr>
          <a:lstStyle/>
          <a:p>
            <a:pPr algn="r">
              <a:lnSpc>
                <a:spcPts val="3359"/>
              </a:lnSpc>
            </a:pPr>
            <a:r>
              <a:rPr lang="en-US" sz="2400" dirty="0">
                <a:solidFill>
                  <a:srgbClr val="34363A"/>
                </a:solidFill>
                <a:latin typeface="Aptos" panose="020B0004020202020204" pitchFamily="34" charset="0"/>
                <a:ea typeface="Agrandir Bold"/>
                <a:cs typeface="Agrandir Bold"/>
                <a:sym typeface="Agrandir Bold"/>
              </a:rPr>
              <a:t> I 	06</a:t>
            </a:r>
          </a:p>
        </p:txBody>
      </p:sp>
      <p:graphicFrame>
        <p:nvGraphicFramePr>
          <p:cNvPr id="5" name="Table 4">
            <a:extLst>
              <a:ext uri="{FF2B5EF4-FFF2-40B4-BE49-F238E27FC236}">
                <a16:creationId xmlns:a16="http://schemas.microsoft.com/office/drawing/2014/main" id="{069FC6A4-3EA9-7141-FD50-A35B7316D1DC}"/>
              </a:ext>
            </a:extLst>
          </p:cNvPr>
          <p:cNvGraphicFramePr>
            <a:graphicFrameLocks noGrp="1"/>
          </p:cNvGraphicFramePr>
          <p:nvPr>
            <p:extLst>
              <p:ext uri="{D42A27DB-BD31-4B8C-83A1-F6EECF244321}">
                <p14:modId xmlns:p14="http://schemas.microsoft.com/office/powerpoint/2010/main" val="1435013007"/>
              </p:ext>
            </p:extLst>
          </p:nvPr>
        </p:nvGraphicFramePr>
        <p:xfrm>
          <a:off x="1983528" y="5374640"/>
          <a:ext cx="13143181" cy="3049864"/>
        </p:xfrm>
        <a:graphic>
          <a:graphicData uri="http://schemas.openxmlformats.org/drawingml/2006/table">
            <a:tbl>
              <a:tblPr/>
              <a:tblGrid>
                <a:gridCol w="5777181">
                  <a:extLst>
                    <a:ext uri="{9D8B030D-6E8A-4147-A177-3AD203B41FA5}">
                      <a16:colId xmlns:a16="http://schemas.microsoft.com/office/drawing/2014/main" val="1474086884"/>
                    </a:ext>
                  </a:extLst>
                </a:gridCol>
                <a:gridCol w="3721100">
                  <a:extLst>
                    <a:ext uri="{9D8B030D-6E8A-4147-A177-3AD203B41FA5}">
                      <a16:colId xmlns:a16="http://schemas.microsoft.com/office/drawing/2014/main" val="3174233248"/>
                    </a:ext>
                  </a:extLst>
                </a:gridCol>
                <a:gridCol w="3644900">
                  <a:extLst>
                    <a:ext uri="{9D8B030D-6E8A-4147-A177-3AD203B41FA5}">
                      <a16:colId xmlns:a16="http://schemas.microsoft.com/office/drawing/2014/main" val="1606870119"/>
                    </a:ext>
                  </a:extLst>
                </a:gridCol>
              </a:tblGrid>
              <a:tr h="855304">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fontAlgn="ctr">
                        <a:buNone/>
                      </a:pPr>
                      <a:r>
                        <a:rPr lang="en-US" sz="2000" b="1" i="0" u="none" strike="noStrike" dirty="0">
                          <a:solidFill>
                            <a:schemeClr val="bg1"/>
                          </a:solidFill>
                          <a:effectLst/>
                          <a:latin typeface="Aptos" panose="020B0004020202020204" pitchFamily="34" charset="0"/>
                        </a:rPr>
                        <a:t>Funding Category</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156082">
                        <a:lumMod val="5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fontAlgn="ctr">
                        <a:buNone/>
                      </a:pPr>
                      <a:r>
                        <a:rPr lang="en-US" sz="2000" b="1" u="none" strike="noStrike" dirty="0">
                          <a:solidFill>
                            <a:schemeClr val="bg1"/>
                          </a:solidFill>
                          <a:effectLst/>
                        </a:rPr>
                        <a:t>Approximate Amount</a:t>
                      </a:r>
                      <a:endParaRPr lang="en-US" sz="2000" b="1" i="0" u="none" strike="noStrike" dirty="0">
                        <a:solidFill>
                          <a:schemeClr val="bg1"/>
                        </a:solidFill>
                        <a:effectLst/>
                        <a:latin typeface="Aptos" panose="020B0004020202020204" pitchFamily="34"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156082">
                        <a:lumMod val="5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ctr" fontAlgn="ctr">
                        <a:buNone/>
                      </a:pPr>
                      <a:r>
                        <a:rPr lang="en-US" sz="2000" b="1" u="none" strike="noStrike" dirty="0">
                          <a:solidFill>
                            <a:schemeClr val="bg1"/>
                          </a:solidFill>
                          <a:effectLst/>
                        </a:rPr>
                        <a:t>Notes</a:t>
                      </a:r>
                      <a:endParaRPr lang="en-US" sz="2000" b="1" i="0" u="none" strike="noStrike" dirty="0">
                        <a:solidFill>
                          <a:schemeClr val="bg1"/>
                        </a:solidFill>
                        <a:effectLst/>
                        <a:latin typeface="Aptos" panose="020B0004020202020204" pitchFamily="34"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156082">
                        <a:lumMod val="50000"/>
                      </a:srgbClr>
                    </a:solidFill>
                  </a:tcPr>
                </a:tc>
                <a:extLst>
                  <a:ext uri="{0D108BD9-81ED-4DB2-BD59-A6C34878D82A}">
                    <a16:rowId xmlns:a16="http://schemas.microsoft.com/office/drawing/2014/main" val="2653342633"/>
                  </a:ext>
                </a:extLst>
              </a:tr>
              <a:tr h="426373">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u="none" strike="noStrike" dirty="0">
                          <a:solidFill>
                            <a:srgbClr val="093547"/>
                          </a:solidFill>
                          <a:effectLst/>
                        </a:rPr>
                        <a:t>  New Projects (reallocation funding) </a:t>
                      </a:r>
                      <a:endParaRPr lang="en-US" sz="1800" b="0" i="0" u="none" strike="noStrike" dirty="0">
                        <a:solidFill>
                          <a:srgbClr val="093547"/>
                        </a:solidFill>
                        <a:effectLst/>
                        <a:latin typeface="Aptos" panose="020B0004020202020204" pitchFamily="34"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156082">
                        <a:tint val="2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u="none" strike="noStrike" dirty="0">
                          <a:solidFill>
                            <a:srgbClr val="093547"/>
                          </a:solidFill>
                          <a:effectLst/>
                        </a:rPr>
                        <a:t> $ 2,689,465 </a:t>
                      </a:r>
                      <a:endParaRPr lang="en-US" sz="1800" b="0" i="0" u="none" strike="noStrike" dirty="0">
                        <a:solidFill>
                          <a:srgbClr val="093547"/>
                        </a:solidFill>
                        <a:effectLst/>
                        <a:latin typeface="Aptos" panose="020B0004020202020204" pitchFamily="34"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156082">
                        <a:tint val="2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u="none" strike="noStrike" dirty="0">
                          <a:solidFill>
                            <a:srgbClr val="093547"/>
                          </a:solidFill>
                          <a:effectLst/>
                        </a:rPr>
                        <a:t> Available for eligible new projects through reallocation.</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156082">
                        <a:tint val="20000"/>
                      </a:srgbClr>
                    </a:solidFill>
                  </a:tcPr>
                </a:tc>
                <a:extLst>
                  <a:ext uri="{0D108BD9-81ED-4DB2-BD59-A6C34878D82A}">
                    <a16:rowId xmlns:a16="http://schemas.microsoft.com/office/drawing/2014/main" val="2040974614"/>
                  </a:ext>
                </a:extLst>
              </a:tr>
              <a:tr h="470922">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u="none" strike="noStrike">
                          <a:solidFill>
                            <a:srgbClr val="093547"/>
                          </a:solidFill>
                          <a:effectLst/>
                        </a:rPr>
                        <a:t>  Domestic Violence (DV) Projects (reallocation funding)</a:t>
                      </a:r>
                      <a:endParaRPr lang="en-US" sz="1800" u="none" strike="noStrike" dirty="0">
                        <a:solidFill>
                          <a:srgbClr val="093547"/>
                        </a:solidFill>
                        <a:effectLst/>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u="none" strike="noStrike" dirty="0">
                          <a:solidFill>
                            <a:srgbClr val="093547"/>
                          </a:solidFill>
                          <a:effectLst/>
                        </a:rPr>
                        <a:t> $ 589,379 </a:t>
                      </a:r>
                      <a:endParaRPr lang="en-US" sz="1800" b="0" i="0" u="none" strike="noStrike" dirty="0">
                        <a:solidFill>
                          <a:srgbClr val="093547"/>
                        </a:solidFill>
                        <a:effectLst/>
                        <a:latin typeface="Aptos" panose="020B0004020202020204" pitchFamily="34"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b="0" i="0" u="none" strike="noStrike" dirty="0">
                          <a:solidFill>
                            <a:srgbClr val="093547"/>
                          </a:solidFill>
                          <a:effectLst/>
                          <a:latin typeface="Aptos" panose="020B0004020202020204" pitchFamily="34" charset="0"/>
                        </a:rPr>
                        <a:t>Restricted to eligible DV projects </a:t>
                      </a:r>
                    </a:p>
                    <a:p>
                      <a:pPr algn="r" fontAlgn="ctr">
                        <a:buNone/>
                      </a:pPr>
                      <a:r>
                        <a:rPr lang="en-US" sz="1800" b="0" i="0" u="none" strike="noStrike" dirty="0">
                          <a:solidFill>
                            <a:srgbClr val="093547"/>
                          </a:solidFill>
                          <a:effectLst/>
                          <a:latin typeface="Aptos" panose="020B0004020202020204" pitchFamily="34" charset="0"/>
                        </a:rPr>
                        <a:t>through reallocation.</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0019726"/>
                  </a:ext>
                </a:extLst>
              </a:tr>
              <a:tr h="426373">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u="none" strike="noStrike" dirty="0">
                          <a:solidFill>
                            <a:srgbClr val="093547"/>
                          </a:solidFill>
                          <a:effectLst/>
                        </a:rPr>
                        <a:t>CoC Bonus Funding</a:t>
                      </a:r>
                      <a:endParaRPr lang="en-US" sz="1800" b="0" i="0" u="none" strike="noStrike" dirty="0">
                        <a:solidFill>
                          <a:srgbClr val="093547"/>
                        </a:solidFill>
                        <a:effectLst/>
                        <a:latin typeface="Aptos" panose="020B0004020202020204" pitchFamily="34"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156082">
                        <a:tint val="2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u="none" strike="noStrike" dirty="0">
                          <a:solidFill>
                            <a:srgbClr val="093547"/>
                          </a:solidFill>
                          <a:effectLst/>
                        </a:rPr>
                        <a:t> $1,167,815 </a:t>
                      </a:r>
                      <a:endParaRPr lang="en-US" sz="1800" b="0" i="0" u="none" strike="noStrike" dirty="0">
                        <a:solidFill>
                          <a:srgbClr val="093547"/>
                        </a:solidFill>
                        <a:effectLst/>
                        <a:latin typeface="Aptos" panose="020B0004020202020204" pitchFamily="34"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156082">
                        <a:tint val="20000"/>
                      </a:srgbClr>
                    </a:solid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b="0" i="0" u="none" strike="noStrike" dirty="0">
                          <a:solidFill>
                            <a:srgbClr val="093547"/>
                          </a:solidFill>
                          <a:effectLst/>
                          <a:latin typeface="Aptos" panose="020B0004020202020204" pitchFamily="34" charset="0"/>
                        </a:rPr>
                        <a:t>Available for eligible CoC Bonus </a:t>
                      </a:r>
                    </a:p>
                    <a:p>
                      <a:pPr algn="r" fontAlgn="ctr">
                        <a:buNone/>
                      </a:pPr>
                      <a:r>
                        <a:rPr lang="en-US" sz="1800" b="0" i="0" u="none" strike="noStrike" dirty="0">
                          <a:solidFill>
                            <a:srgbClr val="093547"/>
                          </a:solidFill>
                          <a:effectLst/>
                          <a:latin typeface="Aptos" panose="020B0004020202020204" pitchFamily="34" charset="0"/>
                        </a:rPr>
                        <a:t>project applications.</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156082">
                        <a:tint val="20000"/>
                      </a:srgbClr>
                    </a:solidFill>
                  </a:tcPr>
                </a:tc>
                <a:extLst>
                  <a:ext uri="{0D108BD9-81ED-4DB2-BD59-A6C34878D82A}">
                    <a16:rowId xmlns:a16="http://schemas.microsoft.com/office/drawing/2014/main" val="313015332"/>
                  </a:ext>
                </a:extLst>
              </a:tr>
              <a:tr h="426373">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u="none" strike="noStrike" dirty="0">
                          <a:solidFill>
                            <a:srgbClr val="093547"/>
                          </a:solidFill>
                          <a:effectLst/>
                        </a:rPr>
                        <a:t>  Domestic Violence (DV) Bonus Funding </a:t>
                      </a:r>
                      <a:endParaRPr lang="en-US" sz="1800" b="0" i="0" u="none" strike="noStrike" dirty="0">
                        <a:solidFill>
                          <a:srgbClr val="093547"/>
                        </a:solidFill>
                        <a:effectLst/>
                        <a:latin typeface="Aptos" panose="020B0004020202020204" pitchFamily="34"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u="none" strike="noStrike" dirty="0">
                          <a:solidFill>
                            <a:srgbClr val="093547"/>
                          </a:solidFill>
                          <a:effectLst/>
                        </a:rPr>
                        <a:t> $ 1,241,800</a:t>
                      </a:r>
                      <a:endParaRPr lang="en-US" sz="1800" b="0" i="0" u="none" strike="noStrike" dirty="0">
                        <a:solidFill>
                          <a:srgbClr val="093547"/>
                        </a:solidFill>
                        <a:effectLst/>
                        <a:latin typeface="Aptos" panose="020B0004020202020204" pitchFamily="34"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ptos" panose="02110004020202020204"/>
                        </a:defRPr>
                      </a:lvl1pPr>
                      <a:lvl2pPr marL="457200" algn="l" defTabSz="914400" rtl="0" eaLnBrk="1" latinLnBrk="0" hangingPunct="1">
                        <a:defRPr sz="1800" kern="1200">
                          <a:solidFill>
                            <a:schemeClr val="dk1"/>
                          </a:solidFill>
                          <a:latin typeface="Aptos" panose="02110004020202020204"/>
                        </a:defRPr>
                      </a:lvl2pPr>
                      <a:lvl3pPr marL="914400" algn="l" defTabSz="914400" rtl="0" eaLnBrk="1" latinLnBrk="0" hangingPunct="1">
                        <a:defRPr sz="1800" kern="1200">
                          <a:solidFill>
                            <a:schemeClr val="dk1"/>
                          </a:solidFill>
                          <a:latin typeface="Aptos" panose="02110004020202020204"/>
                        </a:defRPr>
                      </a:lvl3pPr>
                      <a:lvl4pPr marL="1371600" algn="l" defTabSz="914400" rtl="0" eaLnBrk="1" latinLnBrk="0" hangingPunct="1">
                        <a:defRPr sz="1800" kern="1200">
                          <a:solidFill>
                            <a:schemeClr val="dk1"/>
                          </a:solidFill>
                          <a:latin typeface="Aptos" panose="02110004020202020204"/>
                        </a:defRPr>
                      </a:lvl4pPr>
                      <a:lvl5pPr marL="1828800" algn="l" defTabSz="914400" rtl="0" eaLnBrk="1" latinLnBrk="0" hangingPunct="1">
                        <a:defRPr sz="1800" kern="1200">
                          <a:solidFill>
                            <a:schemeClr val="dk1"/>
                          </a:solidFill>
                          <a:latin typeface="Aptos" panose="02110004020202020204"/>
                        </a:defRPr>
                      </a:lvl5pPr>
                      <a:lvl6pPr marL="2286000" algn="l" defTabSz="914400" rtl="0" eaLnBrk="1" latinLnBrk="0" hangingPunct="1">
                        <a:defRPr sz="1800" kern="1200">
                          <a:solidFill>
                            <a:schemeClr val="dk1"/>
                          </a:solidFill>
                          <a:latin typeface="Aptos" panose="02110004020202020204"/>
                        </a:defRPr>
                      </a:lvl6pPr>
                      <a:lvl7pPr marL="2743200" algn="l" defTabSz="914400" rtl="0" eaLnBrk="1" latinLnBrk="0" hangingPunct="1">
                        <a:defRPr sz="1800" kern="1200">
                          <a:solidFill>
                            <a:schemeClr val="dk1"/>
                          </a:solidFill>
                          <a:latin typeface="Aptos" panose="02110004020202020204"/>
                        </a:defRPr>
                      </a:lvl7pPr>
                      <a:lvl8pPr marL="3200400" algn="l" defTabSz="914400" rtl="0" eaLnBrk="1" latinLnBrk="0" hangingPunct="1">
                        <a:defRPr sz="1800" kern="1200">
                          <a:solidFill>
                            <a:schemeClr val="dk1"/>
                          </a:solidFill>
                          <a:latin typeface="Aptos" panose="02110004020202020204"/>
                        </a:defRPr>
                      </a:lvl8pPr>
                      <a:lvl9pPr marL="3657600" algn="l" defTabSz="914400" rtl="0" eaLnBrk="1" latinLnBrk="0" hangingPunct="1">
                        <a:defRPr sz="1800" kern="1200">
                          <a:solidFill>
                            <a:schemeClr val="dk1"/>
                          </a:solidFill>
                          <a:latin typeface="Aptos" panose="02110004020202020204"/>
                        </a:defRPr>
                      </a:lvl9pPr>
                    </a:lstStyle>
                    <a:p>
                      <a:pPr algn="r" fontAlgn="ctr">
                        <a:buNone/>
                      </a:pPr>
                      <a:r>
                        <a:rPr lang="en-US" sz="1800" u="none" strike="noStrike" dirty="0">
                          <a:solidFill>
                            <a:srgbClr val="093547"/>
                          </a:solidFill>
                          <a:effectLst/>
                        </a:rPr>
                        <a:t> Available for eligible DV Bonus </a:t>
                      </a:r>
                    </a:p>
                    <a:p>
                      <a:pPr algn="r" fontAlgn="ctr">
                        <a:buNone/>
                      </a:pPr>
                      <a:r>
                        <a:rPr lang="en-US" sz="1800" u="none" strike="noStrike" dirty="0">
                          <a:solidFill>
                            <a:srgbClr val="093547"/>
                          </a:solidFill>
                          <a:effectLst/>
                        </a:rPr>
                        <a:t>project applications.</a:t>
                      </a:r>
                      <a:endParaRPr lang="en-US" sz="1800" b="0" i="0" u="none" strike="noStrike" dirty="0">
                        <a:solidFill>
                          <a:srgbClr val="093547"/>
                        </a:solidFill>
                        <a:effectLst/>
                        <a:latin typeface="Aptos" panose="020B0004020202020204" pitchFamily="34" charset="0"/>
                      </a:endParaRP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1217912216"/>
                  </a:ext>
                </a:extLst>
              </a:tr>
            </a:tbl>
          </a:graphicData>
        </a:graphic>
      </p:graphicFrame>
    </p:spTree>
    <p:extLst>
      <p:ext uri="{BB962C8B-B14F-4D97-AF65-F5344CB8AC3E}">
        <p14:creationId xmlns:p14="http://schemas.microsoft.com/office/powerpoint/2010/main" val="1098113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210BCE-A83B-24CE-4284-9557B3AC8F8A}"/>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D9A3E298-5062-F323-C058-926BB85C83B6}"/>
              </a:ext>
            </a:extLst>
          </p:cNvPr>
          <p:cNvGrpSpPr/>
          <p:nvPr/>
        </p:nvGrpSpPr>
        <p:grpSpPr>
          <a:xfrm>
            <a:off x="15697200" y="8648700"/>
            <a:ext cx="2590800" cy="1645920"/>
            <a:chOff x="0" y="0"/>
            <a:chExt cx="2036532" cy="983399"/>
          </a:xfrm>
          <a:solidFill>
            <a:srgbClr val="DBDB8E"/>
          </a:solidFill>
        </p:grpSpPr>
        <p:sp>
          <p:nvSpPr>
            <p:cNvPr id="3" name="Freeform 3">
              <a:extLst>
                <a:ext uri="{FF2B5EF4-FFF2-40B4-BE49-F238E27FC236}">
                  <a16:creationId xmlns:a16="http://schemas.microsoft.com/office/drawing/2014/main" id="{70D0903B-44CD-3E73-6501-C6955B4348A1}"/>
                </a:ext>
              </a:extLst>
            </p:cNvPr>
            <p:cNvSpPr/>
            <p:nvPr/>
          </p:nvSpPr>
          <p:spPr>
            <a:xfrm>
              <a:off x="0" y="0"/>
              <a:ext cx="2036532" cy="983399"/>
            </a:xfrm>
            <a:custGeom>
              <a:avLst/>
              <a:gdLst/>
              <a:ahLst/>
              <a:cxnLst/>
              <a:rect l="l" t="t" r="r" b="b"/>
              <a:pathLst>
                <a:path w="2036532" h="983399">
                  <a:moveTo>
                    <a:pt x="0" y="0"/>
                  </a:moveTo>
                  <a:lnTo>
                    <a:pt x="2036532" y="0"/>
                  </a:lnTo>
                  <a:lnTo>
                    <a:pt x="2036532" y="983399"/>
                  </a:lnTo>
                  <a:lnTo>
                    <a:pt x="0" y="983399"/>
                  </a:lnTo>
                  <a:close/>
                </a:path>
              </a:pathLst>
            </a:custGeom>
            <a:grpFill/>
          </p:spPr>
          <p:txBody>
            <a:bodyPr/>
            <a:lstStyle/>
            <a:p>
              <a:endParaRPr lang="en-US"/>
            </a:p>
          </p:txBody>
        </p:sp>
        <p:sp>
          <p:nvSpPr>
            <p:cNvPr id="4" name="TextBox 4">
              <a:extLst>
                <a:ext uri="{FF2B5EF4-FFF2-40B4-BE49-F238E27FC236}">
                  <a16:creationId xmlns:a16="http://schemas.microsoft.com/office/drawing/2014/main" id="{0EBCB6D4-4849-8CAD-31A3-664CB6785650}"/>
                </a:ext>
              </a:extLst>
            </p:cNvPr>
            <p:cNvSpPr txBox="1"/>
            <p:nvPr/>
          </p:nvSpPr>
          <p:spPr>
            <a:xfrm>
              <a:off x="0" y="-38100"/>
              <a:ext cx="2036532" cy="1021499"/>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0" name="Group 10">
            <a:extLst>
              <a:ext uri="{FF2B5EF4-FFF2-40B4-BE49-F238E27FC236}">
                <a16:creationId xmlns:a16="http://schemas.microsoft.com/office/drawing/2014/main" id="{70FD2D33-AA66-C717-E5CA-BEAFB8598C32}"/>
              </a:ext>
            </a:extLst>
          </p:cNvPr>
          <p:cNvGrpSpPr/>
          <p:nvPr/>
        </p:nvGrpSpPr>
        <p:grpSpPr>
          <a:xfrm rot="-5400000">
            <a:off x="4580107" y="-138009"/>
            <a:ext cx="47625" cy="7150438"/>
            <a:chOff x="0" y="0"/>
            <a:chExt cx="12543" cy="1883243"/>
          </a:xfrm>
          <a:solidFill>
            <a:srgbClr val="DBDB8E"/>
          </a:solidFill>
        </p:grpSpPr>
        <p:sp>
          <p:nvSpPr>
            <p:cNvPr id="11" name="Freeform 11">
              <a:extLst>
                <a:ext uri="{FF2B5EF4-FFF2-40B4-BE49-F238E27FC236}">
                  <a16:creationId xmlns:a16="http://schemas.microsoft.com/office/drawing/2014/main" id="{BA3D7D8E-9C28-7924-0174-F7F708DC6E76}"/>
                </a:ext>
              </a:extLst>
            </p:cNvPr>
            <p:cNvSpPr/>
            <p:nvPr/>
          </p:nvSpPr>
          <p:spPr>
            <a:xfrm>
              <a:off x="0" y="0"/>
              <a:ext cx="12543" cy="1883243"/>
            </a:xfrm>
            <a:custGeom>
              <a:avLst/>
              <a:gdLst/>
              <a:ahLst/>
              <a:cxnLst/>
              <a:rect l="l" t="t" r="r" b="b"/>
              <a:pathLst>
                <a:path w="12543" h="1883243">
                  <a:moveTo>
                    <a:pt x="0" y="0"/>
                  </a:moveTo>
                  <a:lnTo>
                    <a:pt x="12543" y="0"/>
                  </a:lnTo>
                  <a:lnTo>
                    <a:pt x="12543" y="1883243"/>
                  </a:lnTo>
                  <a:lnTo>
                    <a:pt x="0" y="1883243"/>
                  </a:lnTo>
                  <a:close/>
                </a:path>
              </a:pathLst>
            </a:custGeom>
            <a:grpFill/>
          </p:spPr>
          <p:txBody>
            <a:bodyPr/>
            <a:lstStyle/>
            <a:p>
              <a:endParaRPr lang="en-US"/>
            </a:p>
          </p:txBody>
        </p:sp>
        <p:sp>
          <p:nvSpPr>
            <p:cNvPr id="12" name="TextBox 12">
              <a:extLst>
                <a:ext uri="{FF2B5EF4-FFF2-40B4-BE49-F238E27FC236}">
                  <a16:creationId xmlns:a16="http://schemas.microsoft.com/office/drawing/2014/main" id="{3B08932B-804B-1F15-FF59-870BD549D24A}"/>
                </a:ext>
              </a:extLst>
            </p:cNvPr>
            <p:cNvSpPr txBox="1"/>
            <p:nvPr/>
          </p:nvSpPr>
          <p:spPr>
            <a:xfrm>
              <a:off x="0" y="-38100"/>
              <a:ext cx="12543" cy="192134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3" name="Group 13">
            <a:extLst>
              <a:ext uri="{FF2B5EF4-FFF2-40B4-BE49-F238E27FC236}">
                <a16:creationId xmlns:a16="http://schemas.microsoft.com/office/drawing/2014/main" id="{D6259D14-882A-DB5A-2B1E-06465EB670C9}"/>
              </a:ext>
            </a:extLst>
          </p:cNvPr>
          <p:cNvGrpSpPr/>
          <p:nvPr/>
        </p:nvGrpSpPr>
        <p:grpSpPr>
          <a:xfrm>
            <a:off x="2706602" y="1028700"/>
            <a:ext cx="3889119" cy="564910"/>
            <a:chOff x="0" y="0"/>
            <a:chExt cx="1024295" cy="148783"/>
          </a:xfrm>
        </p:grpSpPr>
        <p:sp>
          <p:nvSpPr>
            <p:cNvPr id="14" name="Freeform 14">
              <a:extLst>
                <a:ext uri="{FF2B5EF4-FFF2-40B4-BE49-F238E27FC236}">
                  <a16:creationId xmlns:a16="http://schemas.microsoft.com/office/drawing/2014/main" id="{BE9D3C86-EA05-9545-435D-BB03D44F7750}"/>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093547"/>
            </a:solidFill>
          </p:spPr>
          <p:txBody>
            <a:bodyPr/>
            <a:lstStyle/>
            <a:p>
              <a:endParaRPr lang="en-US"/>
            </a:p>
          </p:txBody>
        </p:sp>
        <p:sp>
          <p:nvSpPr>
            <p:cNvPr id="15" name="TextBox 15">
              <a:extLst>
                <a:ext uri="{FF2B5EF4-FFF2-40B4-BE49-F238E27FC236}">
                  <a16:creationId xmlns:a16="http://schemas.microsoft.com/office/drawing/2014/main" id="{E3D38C9A-27AC-D13D-0B55-2F43F3F3934A}"/>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grpSp>
        <p:nvGrpSpPr>
          <p:cNvPr id="16" name="Group 16">
            <a:extLst>
              <a:ext uri="{FF2B5EF4-FFF2-40B4-BE49-F238E27FC236}">
                <a16:creationId xmlns:a16="http://schemas.microsoft.com/office/drawing/2014/main" id="{B92B22BA-80C6-EC19-5503-A0A7865CF071}"/>
              </a:ext>
            </a:extLst>
          </p:cNvPr>
          <p:cNvGrpSpPr/>
          <p:nvPr/>
        </p:nvGrpSpPr>
        <p:grpSpPr>
          <a:xfrm>
            <a:off x="0" y="1028700"/>
            <a:ext cx="2209477" cy="564910"/>
            <a:chOff x="0" y="0"/>
            <a:chExt cx="1024295" cy="148783"/>
          </a:xfrm>
        </p:grpSpPr>
        <p:sp>
          <p:nvSpPr>
            <p:cNvPr id="17" name="Freeform 17">
              <a:extLst>
                <a:ext uri="{FF2B5EF4-FFF2-40B4-BE49-F238E27FC236}">
                  <a16:creationId xmlns:a16="http://schemas.microsoft.com/office/drawing/2014/main" id="{4243769E-138C-2551-DE07-186F2BD6DBA1}"/>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6CC6B0"/>
            </a:solidFill>
            <a:ln>
              <a:solidFill>
                <a:srgbClr val="6CC6B0"/>
              </a:solidFill>
            </a:ln>
          </p:spPr>
          <p:txBody>
            <a:bodyPr/>
            <a:lstStyle/>
            <a:p>
              <a:endParaRPr lang="en-US"/>
            </a:p>
          </p:txBody>
        </p:sp>
        <p:sp>
          <p:nvSpPr>
            <p:cNvPr id="18" name="TextBox 18">
              <a:extLst>
                <a:ext uri="{FF2B5EF4-FFF2-40B4-BE49-F238E27FC236}">
                  <a16:creationId xmlns:a16="http://schemas.microsoft.com/office/drawing/2014/main" id="{A3E9B703-93EF-6B22-DA43-809FB12802EF}"/>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sp>
        <p:nvSpPr>
          <p:cNvPr id="19" name="TextBox 19">
            <a:extLst>
              <a:ext uri="{FF2B5EF4-FFF2-40B4-BE49-F238E27FC236}">
                <a16:creationId xmlns:a16="http://schemas.microsoft.com/office/drawing/2014/main" id="{6AE0076A-C064-2941-5246-9B1B412CEC67}"/>
              </a:ext>
            </a:extLst>
          </p:cNvPr>
          <p:cNvSpPr txBox="1"/>
          <p:nvPr/>
        </p:nvSpPr>
        <p:spPr>
          <a:xfrm>
            <a:off x="915735" y="2400299"/>
            <a:ext cx="15278769" cy="987130"/>
          </a:xfrm>
          <a:prstGeom prst="rect">
            <a:avLst/>
          </a:prstGeom>
        </p:spPr>
        <p:txBody>
          <a:bodyPr wrap="square" lIns="0" tIns="0" rIns="0" bIns="0" rtlCol="0" anchor="t">
            <a:spAutoFit/>
          </a:bodyPr>
          <a:lstStyle/>
          <a:p>
            <a:pPr algn="l">
              <a:lnSpc>
                <a:spcPts val="7935"/>
              </a:lnSpc>
            </a:pPr>
            <a:r>
              <a:rPr lang="en-US" sz="6399" b="1" dirty="0">
                <a:solidFill>
                  <a:srgbClr val="093547"/>
                </a:solidFill>
                <a:latin typeface="Aptos" panose="020B0004020202020204" pitchFamily="34" charset="0"/>
                <a:ea typeface="League Spartan"/>
                <a:cs typeface="League Spartan"/>
                <a:sym typeface="League Spartan"/>
              </a:rPr>
              <a:t>FY 2026 HUD NOFO: Eligible Projects</a:t>
            </a:r>
          </a:p>
        </p:txBody>
      </p:sp>
      <p:sp>
        <p:nvSpPr>
          <p:cNvPr id="26" name="Content Placeholder 2">
            <a:extLst>
              <a:ext uri="{FF2B5EF4-FFF2-40B4-BE49-F238E27FC236}">
                <a16:creationId xmlns:a16="http://schemas.microsoft.com/office/drawing/2014/main" id="{53F102A9-53B3-5280-6900-1201AFFA144B}"/>
              </a:ext>
            </a:extLst>
          </p:cNvPr>
          <p:cNvSpPr txBox="1">
            <a:spLocks/>
          </p:cNvSpPr>
          <p:nvPr/>
        </p:nvSpPr>
        <p:spPr>
          <a:xfrm>
            <a:off x="884040" y="3842395"/>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3200" dirty="0">
                <a:solidFill>
                  <a:srgbClr val="093547"/>
                </a:solidFill>
                <a:latin typeface="Aptos" panose="020B0004020202020204" pitchFamily="34" charset="0"/>
              </a:rPr>
              <a:t>BKRHC is accepting both renewal and new projects </a:t>
            </a:r>
          </a:p>
          <a:p>
            <a:r>
              <a:rPr lang="en-US" sz="3200" dirty="0">
                <a:solidFill>
                  <a:srgbClr val="093547"/>
                </a:solidFill>
                <a:latin typeface="Aptos" panose="020B0004020202020204" pitchFamily="34" charset="0"/>
              </a:rPr>
              <a:t>Depending on available funding and HUD requirements, eligible new projects may include:</a:t>
            </a:r>
          </a:p>
          <a:p>
            <a:pPr lvl="1"/>
            <a:r>
              <a:rPr lang="en-US" dirty="0">
                <a:solidFill>
                  <a:srgbClr val="093547"/>
                </a:solidFill>
                <a:latin typeface="Aptos" panose="020B0004020202020204" pitchFamily="34" charset="0"/>
              </a:rPr>
              <a:t>Transitional Housing (TH), Supportive Services Only (SSO), Street Outreach (SO) and Domestic Violence (DV) Bonus projects. </a:t>
            </a:r>
          </a:p>
          <a:p>
            <a:r>
              <a:rPr lang="en-US" sz="3600" dirty="0">
                <a:solidFill>
                  <a:srgbClr val="093547"/>
                </a:solidFill>
                <a:latin typeface="Aptos" panose="020B0004020202020204" pitchFamily="34" charset="0"/>
              </a:rPr>
              <a:t>New Project Criteria:</a:t>
            </a:r>
          </a:p>
          <a:p>
            <a:pPr lvl="1"/>
            <a:r>
              <a:rPr lang="en-US" dirty="0">
                <a:solidFill>
                  <a:srgbClr val="093547"/>
                </a:solidFill>
                <a:latin typeface="Aptos" panose="020B0004020202020204" pitchFamily="34" charset="0"/>
              </a:rPr>
              <a:t>New projects must add new bed inventory or expand on service delivery, unless applying for a transition grant. </a:t>
            </a:r>
          </a:p>
          <a:p>
            <a:pPr lvl="1"/>
            <a:r>
              <a:rPr lang="en-US" dirty="0">
                <a:solidFill>
                  <a:srgbClr val="093547"/>
                </a:solidFill>
                <a:latin typeface="Aptos" panose="020B0004020202020204" pitchFamily="34" charset="0"/>
              </a:rPr>
              <a:t>Projects that are closing due to funding ending, can be eligible to apply as a new project if they can sufficiently verify their project end date. </a:t>
            </a:r>
          </a:p>
        </p:txBody>
      </p:sp>
      <p:sp>
        <p:nvSpPr>
          <p:cNvPr id="6" name="TextBox 20">
            <a:extLst>
              <a:ext uri="{FF2B5EF4-FFF2-40B4-BE49-F238E27FC236}">
                <a16:creationId xmlns:a16="http://schemas.microsoft.com/office/drawing/2014/main" id="{8688D7D4-9C15-0CF0-933D-FD2D371C9A94}"/>
              </a:ext>
            </a:extLst>
          </p:cNvPr>
          <p:cNvSpPr txBox="1"/>
          <p:nvPr/>
        </p:nvSpPr>
        <p:spPr>
          <a:xfrm>
            <a:off x="14208403" y="546735"/>
            <a:ext cx="3050897" cy="409728"/>
          </a:xfrm>
          <a:prstGeom prst="rect">
            <a:avLst/>
          </a:prstGeom>
        </p:spPr>
        <p:txBody>
          <a:bodyPr lIns="0" tIns="0" rIns="0" bIns="0" rtlCol="0" anchor="t">
            <a:spAutoFit/>
          </a:bodyPr>
          <a:lstStyle/>
          <a:p>
            <a:pPr algn="r">
              <a:lnSpc>
                <a:spcPts val="3359"/>
              </a:lnSpc>
            </a:pPr>
            <a:r>
              <a:rPr lang="en-US" sz="2400" dirty="0">
                <a:solidFill>
                  <a:srgbClr val="34363A"/>
                </a:solidFill>
                <a:latin typeface="Aptos" panose="020B0004020202020204" pitchFamily="34" charset="0"/>
                <a:ea typeface="Agrandir Bold"/>
                <a:cs typeface="Agrandir Bold"/>
                <a:sym typeface="Agrandir Bold"/>
              </a:rPr>
              <a:t> I 	07</a:t>
            </a:r>
          </a:p>
        </p:txBody>
      </p:sp>
    </p:spTree>
    <p:extLst>
      <p:ext uri="{BB962C8B-B14F-4D97-AF65-F5344CB8AC3E}">
        <p14:creationId xmlns:p14="http://schemas.microsoft.com/office/powerpoint/2010/main" val="2252535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3A8E4-3996-20CB-1123-6A970AE8921B}"/>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6E367568-360D-FFF4-3259-ABF144EF5788}"/>
              </a:ext>
            </a:extLst>
          </p:cNvPr>
          <p:cNvGrpSpPr/>
          <p:nvPr/>
        </p:nvGrpSpPr>
        <p:grpSpPr>
          <a:xfrm>
            <a:off x="15697200" y="8648700"/>
            <a:ext cx="2590800" cy="1645920"/>
            <a:chOff x="0" y="0"/>
            <a:chExt cx="2036532" cy="983399"/>
          </a:xfrm>
          <a:solidFill>
            <a:srgbClr val="DBDB8E"/>
          </a:solidFill>
        </p:grpSpPr>
        <p:sp>
          <p:nvSpPr>
            <p:cNvPr id="3" name="Freeform 3">
              <a:extLst>
                <a:ext uri="{FF2B5EF4-FFF2-40B4-BE49-F238E27FC236}">
                  <a16:creationId xmlns:a16="http://schemas.microsoft.com/office/drawing/2014/main" id="{91F477CD-9B2E-D0BE-1D20-AD68589D8CA5}"/>
                </a:ext>
              </a:extLst>
            </p:cNvPr>
            <p:cNvSpPr/>
            <p:nvPr/>
          </p:nvSpPr>
          <p:spPr>
            <a:xfrm>
              <a:off x="0" y="0"/>
              <a:ext cx="2036532" cy="983399"/>
            </a:xfrm>
            <a:custGeom>
              <a:avLst/>
              <a:gdLst/>
              <a:ahLst/>
              <a:cxnLst/>
              <a:rect l="l" t="t" r="r" b="b"/>
              <a:pathLst>
                <a:path w="2036532" h="983399">
                  <a:moveTo>
                    <a:pt x="0" y="0"/>
                  </a:moveTo>
                  <a:lnTo>
                    <a:pt x="2036532" y="0"/>
                  </a:lnTo>
                  <a:lnTo>
                    <a:pt x="2036532" y="983399"/>
                  </a:lnTo>
                  <a:lnTo>
                    <a:pt x="0" y="983399"/>
                  </a:lnTo>
                  <a:close/>
                </a:path>
              </a:pathLst>
            </a:custGeom>
            <a:grpFill/>
          </p:spPr>
          <p:txBody>
            <a:bodyPr/>
            <a:lstStyle/>
            <a:p>
              <a:endParaRPr lang="en-US"/>
            </a:p>
          </p:txBody>
        </p:sp>
        <p:sp>
          <p:nvSpPr>
            <p:cNvPr id="4" name="TextBox 4">
              <a:extLst>
                <a:ext uri="{FF2B5EF4-FFF2-40B4-BE49-F238E27FC236}">
                  <a16:creationId xmlns:a16="http://schemas.microsoft.com/office/drawing/2014/main" id="{AB1607DB-95B4-FB50-005A-97C054A14821}"/>
                </a:ext>
              </a:extLst>
            </p:cNvPr>
            <p:cNvSpPr txBox="1"/>
            <p:nvPr/>
          </p:nvSpPr>
          <p:spPr>
            <a:xfrm>
              <a:off x="0" y="-38100"/>
              <a:ext cx="2036532" cy="1021499"/>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0" name="Group 10">
            <a:extLst>
              <a:ext uri="{FF2B5EF4-FFF2-40B4-BE49-F238E27FC236}">
                <a16:creationId xmlns:a16="http://schemas.microsoft.com/office/drawing/2014/main" id="{73D18EEC-C486-6834-B4A8-23931CA02385}"/>
              </a:ext>
            </a:extLst>
          </p:cNvPr>
          <p:cNvGrpSpPr/>
          <p:nvPr/>
        </p:nvGrpSpPr>
        <p:grpSpPr>
          <a:xfrm rot="-5400000">
            <a:off x="4580107" y="-138009"/>
            <a:ext cx="47625" cy="7150438"/>
            <a:chOff x="0" y="0"/>
            <a:chExt cx="12543" cy="1883243"/>
          </a:xfrm>
          <a:solidFill>
            <a:srgbClr val="DBDB8E"/>
          </a:solidFill>
        </p:grpSpPr>
        <p:sp>
          <p:nvSpPr>
            <p:cNvPr id="11" name="Freeform 11">
              <a:extLst>
                <a:ext uri="{FF2B5EF4-FFF2-40B4-BE49-F238E27FC236}">
                  <a16:creationId xmlns:a16="http://schemas.microsoft.com/office/drawing/2014/main" id="{37386ECB-304B-E87C-40C3-5C27E6FDC337}"/>
                </a:ext>
              </a:extLst>
            </p:cNvPr>
            <p:cNvSpPr/>
            <p:nvPr/>
          </p:nvSpPr>
          <p:spPr>
            <a:xfrm>
              <a:off x="0" y="0"/>
              <a:ext cx="12543" cy="1883243"/>
            </a:xfrm>
            <a:custGeom>
              <a:avLst/>
              <a:gdLst/>
              <a:ahLst/>
              <a:cxnLst/>
              <a:rect l="l" t="t" r="r" b="b"/>
              <a:pathLst>
                <a:path w="12543" h="1883243">
                  <a:moveTo>
                    <a:pt x="0" y="0"/>
                  </a:moveTo>
                  <a:lnTo>
                    <a:pt x="12543" y="0"/>
                  </a:lnTo>
                  <a:lnTo>
                    <a:pt x="12543" y="1883243"/>
                  </a:lnTo>
                  <a:lnTo>
                    <a:pt x="0" y="1883243"/>
                  </a:lnTo>
                  <a:close/>
                </a:path>
              </a:pathLst>
            </a:custGeom>
            <a:grpFill/>
          </p:spPr>
          <p:txBody>
            <a:bodyPr/>
            <a:lstStyle/>
            <a:p>
              <a:endParaRPr lang="en-US"/>
            </a:p>
          </p:txBody>
        </p:sp>
        <p:sp>
          <p:nvSpPr>
            <p:cNvPr id="12" name="TextBox 12">
              <a:extLst>
                <a:ext uri="{FF2B5EF4-FFF2-40B4-BE49-F238E27FC236}">
                  <a16:creationId xmlns:a16="http://schemas.microsoft.com/office/drawing/2014/main" id="{734D3DD7-7C27-5099-89DF-56ABD38D2A72}"/>
                </a:ext>
              </a:extLst>
            </p:cNvPr>
            <p:cNvSpPr txBox="1"/>
            <p:nvPr/>
          </p:nvSpPr>
          <p:spPr>
            <a:xfrm>
              <a:off x="0" y="-38100"/>
              <a:ext cx="12543" cy="192134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3" name="Group 13">
            <a:extLst>
              <a:ext uri="{FF2B5EF4-FFF2-40B4-BE49-F238E27FC236}">
                <a16:creationId xmlns:a16="http://schemas.microsoft.com/office/drawing/2014/main" id="{2BB015B1-2036-C8EE-4773-D9551C2EC016}"/>
              </a:ext>
            </a:extLst>
          </p:cNvPr>
          <p:cNvGrpSpPr/>
          <p:nvPr/>
        </p:nvGrpSpPr>
        <p:grpSpPr>
          <a:xfrm>
            <a:off x="2706602" y="1028700"/>
            <a:ext cx="3889119" cy="564910"/>
            <a:chOff x="0" y="0"/>
            <a:chExt cx="1024295" cy="148783"/>
          </a:xfrm>
        </p:grpSpPr>
        <p:sp>
          <p:nvSpPr>
            <p:cNvPr id="14" name="Freeform 14">
              <a:extLst>
                <a:ext uri="{FF2B5EF4-FFF2-40B4-BE49-F238E27FC236}">
                  <a16:creationId xmlns:a16="http://schemas.microsoft.com/office/drawing/2014/main" id="{3AF7B13F-875F-96E3-B926-75B82E159D61}"/>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093547"/>
            </a:solidFill>
          </p:spPr>
          <p:txBody>
            <a:bodyPr/>
            <a:lstStyle/>
            <a:p>
              <a:endParaRPr lang="en-US"/>
            </a:p>
          </p:txBody>
        </p:sp>
        <p:sp>
          <p:nvSpPr>
            <p:cNvPr id="15" name="TextBox 15">
              <a:extLst>
                <a:ext uri="{FF2B5EF4-FFF2-40B4-BE49-F238E27FC236}">
                  <a16:creationId xmlns:a16="http://schemas.microsoft.com/office/drawing/2014/main" id="{0B16F5DF-12F9-9066-7724-861E6BDAC240}"/>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grpSp>
        <p:nvGrpSpPr>
          <p:cNvPr id="16" name="Group 16">
            <a:extLst>
              <a:ext uri="{FF2B5EF4-FFF2-40B4-BE49-F238E27FC236}">
                <a16:creationId xmlns:a16="http://schemas.microsoft.com/office/drawing/2014/main" id="{219E5C5B-8DD2-AEE4-00B4-A0055C4BA33F}"/>
              </a:ext>
            </a:extLst>
          </p:cNvPr>
          <p:cNvGrpSpPr/>
          <p:nvPr/>
        </p:nvGrpSpPr>
        <p:grpSpPr>
          <a:xfrm>
            <a:off x="0" y="1028700"/>
            <a:ext cx="2209477" cy="564910"/>
            <a:chOff x="0" y="0"/>
            <a:chExt cx="1024295" cy="148783"/>
          </a:xfrm>
        </p:grpSpPr>
        <p:sp>
          <p:nvSpPr>
            <p:cNvPr id="17" name="Freeform 17">
              <a:extLst>
                <a:ext uri="{FF2B5EF4-FFF2-40B4-BE49-F238E27FC236}">
                  <a16:creationId xmlns:a16="http://schemas.microsoft.com/office/drawing/2014/main" id="{03E57AFF-1EEF-81E8-32D2-939E4D9325C2}"/>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6CC6B0"/>
            </a:solidFill>
            <a:ln>
              <a:solidFill>
                <a:srgbClr val="6CC6B0"/>
              </a:solidFill>
            </a:ln>
          </p:spPr>
          <p:txBody>
            <a:bodyPr/>
            <a:lstStyle/>
            <a:p>
              <a:endParaRPr lang="en-US"/>
            </a:p>
          </p:txBody>
        </p:sp>
        <p:sp>
          <p:nvSpPr>
            <p:cNvPr id="18" name="TextBox 18">
              <a:extLst>
                <a:ext uri="{FF2B5EF4-FFF2-40B4-BE49-F238E27FC236}">
                  <a16:creationId xmlns:a16="http://schemas.microsoft.com/office/drawing/2014/main" id="{5CDAEC93-993A-1EA2-8DB8-1E4FEA3D43A1}"/>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sp>
        <p:nvSpPr>
          <p:cNvPr id="19" name="TextBox 19">
            <a:extLst>
              <a:ext uri="{FF2B5EF4-FFF2-40B4-BE49-F238E27FC236}">
                <a16:creationId xmlns:a16="http://schemas.microsoft.com/office/drawing/2014/main" id="{BA810F74-C5CF-84E1-565D-A4B3B8954001}"/>
              </a:ext>
            </a:extLst>
          </p:cNvPr>
          <p:cNvSpPr txBox="1"/>
          <p:nvPr/>
        </p:nvSpPr>
        <p:spPr>
          <a:xfrm>
            <a:off x="915735" y="2400299"/>
            <a:ext cx="15278769" cy="987130"/>
          </a:xfrm>
          <a:prstGeom prst="rect">
            <a:avLst/>
          </a:prstGeom>
        </p:spPr>
        <p:txBody>
          <a:bodyPr wrap="square" lIns="0" tIns="0" rIns="0" bIns="0" rtlCol="0" anchor="t">
            <a:spAutoFit/>
          </a:bodyPr>
          <a:lstStyle/>
          <a:p>
            <a:pPr algn="l">
              <a:lnSpc>
                <a:spcPts val="7935"/>
              </a:lnSpc>
            </a:pPr>
            <a:r>
              <a:rPr lang="en-US" sz="6399" b="1" dirty="0">
                <a:solidFill>
                  <a:srgbClr val="093547"/>
                </a:solidFill>
                <a:latin typeface="Aptos" panose="020B0004020202020204" pitchFamily="34" charset="0"/>
                <a:ea typeface="League Spartan"/>
                <a:cs typeface="League Spartan"/>
                <a:sym typeface="League Spartan"/>
              </a:rPr>
              <a:t>FY 2026 HUD NOFO: HUD Priorities</a:t>
            </a:r>
          </a:p>
        </p:txBody>
      </p:sp>
      <p:sp>
        <p:nvSpPr>
          <p:cNvPr id="26" name="Content Placeholder 2">
            <a:extLst>
              <a:ext uri="{FF2B5EF4-FFF2-40B4-BE49-F238E27FC236}">
                <a16:creationId xmlns:a16="http://schemas.microsoft.com/office/drawing/2014/main" id="{C151188D-D1ED-FFC2-F7A3-F3C6B26B08EF}"/>
              </a:ext>
            </a:extLst>
          </p:cNvPr>
          <p:cNvSpPr txBox="1">
            <a:spLocks/>
          </p:cNvSpPr>
          <p:nvPr/>
        </p:nvSpPr>
        <p:spPr>
          <a:xfrm>
            <a:off x="884040" y="3842395"/>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a:solidFill>
                <a:srgbClr val="093547"/>
              </a:solidFill>
              <a:latin typeface="Aptos" panose="020B0004020202020204" pitchFamily="34" charset="0"/>
            </a:endParaRPr>
          </a:p>
        </p:txBody>
      </p:sp>
      <p:sp>
        <p:nvSpPr>
          <p:cNvPr id="6" name="TextBox 20">
            <a:extLst>
              <a:ext uri="{FF2B5EF4-FFF2-40B4-BE49-F238E27FC236}">
                <a16:creationId xmlns:a16="http://schemas.microsoft.com/office/drawing/2014/main" id="{A94620D9-5B59-B78F-58A4-C0A8C7B178EE}"/>
              </a:ext>
            </a:extLst>
          </p:cNvPr>
          <p:cNvSpPr txBox="1"/>
          <p:nvPr/>
        </p:nvSpPr>
        <p:spPr>
          <a:xfrm>
            <a:off x="14208403" y="546735"/>
            <a:ext cx="3050897" cy="409728"/>
          </a:xfrm>
          <a:prstGeom prst="rect">
            <a:avLst/>
          </a:prstGeom>
        </p:spPr>
        <p:txBody>
          <a:bodyPr lIns="0" tIns="0" rIns="0" bIns="0" rtlCol="0" anchor="t">
            <a:spAutoFit/>
          </a:bodyPr>
          <a:lstStyle/>
          <a:p>
            <a:pPr algn="r">
              <a:lnSpc>
                <a:spcPts val="3359"/>
              </a:lnSpc>
            </a:pPr>
            <a:r>
              <a:rPr lang="en-US" sz="2400" dirty="0">
                <a:solidFill>
                  <a:srgbClr val="34363A"/>
                </a:solidFill>
                <a:latin typeface="Aptos" panose="020B0004020202020204" pitchFamily="34" charset="0"/>
                <a:ea typeface="Agrandir Bold"/>
                <a:cs typeface="Agrandir Bold"/>
                <a:sym typeface="Agrandir Bold"/>
              </a:rPr>
              <a:t> I 	08</a:t>
            </a:r>
          </a:p>
        </p:txBody>
      </p:sp>
      <p:sp>
        <p:nvSpPr>
          <p:cNvPr id="5" name="Content Placeholder 2">
            <a:extLst>
              <a:ext uri="{FF2B5EF4-FFF2-40B4-BE49-F238E27FC236}">
                <a16:creationId xmlns:a16="http://schemas.microsoft.com/office/drawing/2014/main" id="{5542AC61-34CB-660F-4634-D781DCE76B56}"/>
              </a:ext>
            </a:extLst>
          </p:cNvPr>
          <p:cNvSpPr txBox="1">
            <a:spLocks/>
          </p:cNvSpPr>
          <p:nvPr/>
        </p:nvSpPr>
        <p:spPr>
          <a:xfrm>
            <a:off x="1036440" y="3994795"/>
            <a:ext cx="149528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ü"/>
            </a:pPr>
            <a:r>
              <a:rPr lang="en-US" sz="3200" b="1" dirty="0">
                <a:solidFill>
                  <a:srgbClr val="093547"/>
                </a:solidFill>
                <a:latin typeface="Aptos" panose="020B0004020202020204" pitchFamily="34" charset="0"/>
              </a:rPr>
              <a:t>Promote recovery and self-sufficiency </a:t>
            </a:r>
            <a:r>
              <a:rPr lang="en-US" sz="3200" dirty="0">
                <a:solidFill>
                  <a:srgbClr val="093547"/>
                </a:solidFill>
                <a:latin typeface="Aptos" panose="020B0004020202020204" pitchFamily="34" charset="0"/>
              </a:rPr>
              <a:t>through housing and supportive services.</a:t>
            </a:r>
          </a:p>
          <a:p>
            <a:pPr>
              <a:buFont typeface="Wingdings" panose="05000000000000000000" pitchFamily="2" charset="2"/>
              <a:buChar char="ü"/>
            </a:pPr>
            <a:r>
              <a:rPr lang="en-US" sz="3200" b="1" dirty="0">
                <a:solidFill>
                  <a:srgbClr val="093547"/>
                </a:solidFill>
                <a:latin typeface="Aptos" panose="020B0004020202020204" pitchFamily="34" charset="0"/>
              </a:rPr>
              <a:t>Prioritize high-performing projects </a:t>
            </a:r>
            <a:r>
              <a:rPr lang="en-US" sz="3200" dirty="0">
                <a:solidFill>
                  <a:srgbClr val="093547"/>
                </a:solidFill>
                <a:latin typeface="Aptos" panose="020B0004020202020204" pitchFamily="34" charset="0"/>
              </a:rPr>
              <a:t>with strong housing outcomes and effective grant management.</a:t>
            </a:r>
          </a:p>
          <a:p>
            <a:pPr>
              <a:buFont typeface="Wingdings" panose="05000000000000000000" pitchFamily="2" charset="2"/>
              <a:buChar char="ü"/>
            </a:pPr>
            <a:r>
              <a:rPr lang="en-US" sz="3200" b="1" dirty="0">
                <a:solidFill>
                  <a:srgbClr val="093547"/>
                </a:solidFill>
                <a:latin typeface="Aptos" panose="020B0004020202020204" pitchFamily="34" charset="0"/>
              </a:rPr>
              <a:t>Increase accountability </a:t>
            </a:r>
            <a:r>
              <a:rPr lang="en-US" sz="3200" dirty="0">
                <a:solidFill>
                  <a:srgbClr val="093547"/>
                </a:solidFill>
                <a:latin typeface="Aptos" panose="020B0004020202020204" pitchFamily="34" charset="0"/>
              </a:rPr>
              <a:t>by emphasizing measurable results and responsible use of federal funds.</a:t>
            </a:r>
          </a:p>
          <a:p>
            <a:pPr>
              <a:buFont typeface="Wingdings" panose="05000000000000000000" pitchFamily="2" charset="2"/>
              <a:buChar char="ü"/>
            </a:pPr>
            <a:r>
              <a:rPr lang="en-US" sz="3200" b="1" dirty="0">
                <a:solidFill>
                  <a:srgbClr val="093547"/>
                </a:solidFill>
                <a:latin typeface="Aptos" panose="020B0004020202020204" pitchFamily="34" charset="0"/>
              </a:rPr>
              <a:t>Encourage competitive funding decisions </a:t>
            </a:r>
            <a:r>
              <a:rPr lang="en-US" sz="3200" dirty="0">
                <a:solidFill>
                  <a:srgbClr val="093547"/>
                </a:solidFill>
                <a:latin typeface="Aptos" panose="020B0004020202020204" pitchFamily="34" charset="0"/>
              </a:rPr>
              <a:t>that invest in the most effective projects.</a:t>
            </a:r>
          </a:p>
          <a:p>
            <a:pPr>
              <a:buFont typeface="Wingdings" panose="05000000000000000000" pitchFamily="2" charset="2"/>
              <a:buChar char="ü"/>
            </a:pPr>
            <a:r>
              <a:rPr lang="en-US" sz="3200" b="1" dirty="0">
                <a:solidFill>
                  <a:srgbClr val="093547"/>
                </a:solidFill>
                <a:latin typeface="Aptos" panose="020B0004020202020204" pitchFamily="34" charset="0"/>
              </a:rPr>
              <a:t>Support coordinated, data-driven homeless response systems </a:t>
            </a:r>
            <a:r>
              <a:rPr lang="en-US" sz="3200" dirty="0">
                <a:solidFill>
                  <a:srgbClr val="093547"/>
                </a:solidFill>
                <a:latin typeface="Aptos" panose="020B0004020202020204" pitchFamily="34" charset="0"/>
              </a:rPr>
              <a:t>that improve community-wide outcomes.</a:t>
            </a:r>
            <a:endParaRPr lang="en-US" dirty="0">
              <a:solidFill>
                <a:srgbClr val="093547"/>
              </a:solidFill>
              <a:latin typeface="Aptos" panose="020B0004020202020204" pitchFamily="34" charset="0"/>
            </a:endParaRPr>
          </a:p>
        </p:txBody>
      </p:sp>
    </p:spTree>
    <p:extLst>
      <p:ext uri="{BB962C8B-B14F-4D97-AF65-F5344CB8AC3E}">
        <p14:creationId xmlns:p14="http://schemas.microsoft.com/office/powerpoint/2010/main" val="3942084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A955C-4145-B8A8-1EDB-EAEF24EF5BA2}"/>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71C7E448-A4A3-130D-57B2-00FBBE64714D}"/>
              </a:ext>
            </a:extLst>
          </p:cNvPr>
          <p:cNvGrpSpPr/>
          <p:nvPr/>
        </p:nvGrpSpPr>
        <p:grpSpPr>
          <a:xfrm>
            <a:off x="15697200" y="8648700"/>
            <a:ext cx="2590800" cy="1645920"/>
            <a:chOff x="0" y="0"/>
            <a:chExt cx="2036532" cy="983399"/>
          </a:xfrm>
          <a:solidFill>
            <a:srgbClr val="DBDB8E"/>
          </a:solidFill>
        </p:grpSpPr>
        <p:sp>
          <p:nvSpPr>
            <p:cNvPr id="3" name="Freeform 3">
              <a:extLst>
                <a:ext uri="{FF2B5EF4-FFF2-40B4-BE49-F238E27FC236}">
                  <a16:creationId xmlns:a16="http://schemas.microsoft.com/office/drawing/2014/main" id="{93AB4DEA-ECC9-6F92-8EE7-907B91BCFE87}"/>
                </a:ext>
              </a:extLst>
            </p:cNvPr>
            <p:cNvSpPr/>
            <p:nvPr/>
          </p:nvSpPr>
          <p:spPr>
            <a:xfrm>
              <a:off x="0" y="0"/>
              <a:ext cx="2036532" cy="983399"/>
            </a:xfrm>
            <a:custGeom>
              <a:avLst/>
              <a:gdLst/>
              <a:ahLst/>
              <a:cxnLst/>
              <a:rect l="l" t="t" r="r" b="b"/>
              <a:pathLst>
                <a:path w="2036532" h="983399">
                  <a:moveTo>
                    <a:pt x="0" y="0"/>
                  </a:moveTo>
                  <a:lnTo>
                    <a:pt x="2036532" y="0"/>
                  </a:lnTo>
                  <a:lnTo>
                    <a:pt x="2036532" y="983399"/>
                  </a:lnTo>
                  <a:lnTo>
                    <a:pt x="0" y="983399"/>
                  </a:lnTo>
                  <a:close/>
                </a:path>
              </a:pathLst>
            </a:custGeom>
            <a:grpFill/>
          </p:spPr>
          <p:txBody>
            <a:bodyPr/>
            <a:lstStyle/>
            <a:p>
              <a:endParaRPr lang="en-US"/>
            </a:p>
          </p:txBody>
        </p:sp>
        <p:sp>
          <p:nvSpPr>
            <p:cNvPr id="4" name="TextBox 4">
              <a:extLst>
                <a:ext uri="{FF2B5EF4-FFF2-40B4-BE49-F238E27FC236}">
                  <a16:creationId xmlns:a16="http://schemas.microsoft.com/office/drawing/2014/main" id="{2296F8BD-C0EE-6EF5-E0CF-DAFD3FF226DD}"/>
                </a:ext>
              </a:extLst>
            </p:cNvPr>
            <p:cNvSpPr txBox="1"/>
            <p:nvPr/>
          </p:nvSpPr>
          <p:spPr>
            <a:xfrm>
              <a:off x="0" y="-38100"/>
              <a:ext cx="2036532" cy="1021499"/>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0" name="Group 10">
            <a:extLst>
              <a:ext uri="{FF2B5EF4-FFF2-40B4-BE49-F238E27FC236}">
                <a16:creationId xmlns:a16="http://schemas.microsoft.com/office/drawing/2014/main" id="{5812074C-BE22-2179-3978-D7CFA8354977}"/>
              </a:ext>
            </a:extLst>
          </p:cNvPr>
          <p:cNvGrpSpPr/>
          <p:nvPr/>
        </p:nvGrpSpPr>
        <p:grpSpPr>
          <a:xfrm rot="-5400000">
            <a:off x="4580107" y="-138009"/>
            <a:ext cx="47625" cy="7150438"/>
            <a:chOff x="0" y="0"/>
            <a:chExt cx="12543" cy="1883243"/>
          </a:xfrm>
          <a:solidFill>
            <a:srgbClr val="DBDB8E"/>
          </a:solidFill>
        </p:grpSpPr>
        <p:sp>
          <p:nvSpPr>
            <p:cNvPr id="11" name="Freeform 11">
              <a:extLst>
                <a:ext uri="{FF2B5EF4-FFF2-40B4-BE49-F238E27FC236}">
                  <a16:creationId xmlns:a16="http://schemas.microsoft.com/office/drawing/2014/main" id="{858C154A-22B8-4D13-F3AE-DA9C54B94C33}"/>
                </a:ext>
              </a:extLst>
            </p:cNvPr>
            <p:cNvSpPr/>
            <p:nvPr/>
          </p:nvSpPr>
          <p:spPr>
            <a:xfrm>
              <a:off x="0" y="0"/>
              <a:ext cx="12543" cy="1883243"/>
            </a:xfrm>
            <a:custGeom>
              <a:avLst/>
              <a:gdLst/>
              <a:ahLst/>
              <a:cxnLst/>
              <a:rect l="l" t="t" r="r" b="b"/>
              <a:pathLst>
                <a:path w="12543" h="1883243">
                  <a:moveTo>
                    <a:pt x="0" y="0"/>
                  </a:moveTo>
                  <a:lnTo>
                    <a:pt x="12543" y="0"/>
                  </a:lnTo>
                  <a:lnTo>
                    <a:pt x="12543" y="1883243"/>
                  </a:lnTo>
                  <a:lnTo>
                    <a:pt x="0" y="1883243"/>
                  </a:lnTo>
                  <a:close/>
                </a:path>
              </a:pathLst>
            </a:custGeom>
            <a:grpFill/>
          </p:spPr>
          <p:txBody>
            <a:bodyPr/>
            <a:lstStyle/>
            <a:p>
              <a:endParaRPr lang="en-US"/>
            </a:p>
          </p:txBody>
        </p:sp>
        <p:sp>
          <p:nvSpPr>
            <p:cNvPr id="12" name="TextBox 12">
              <a:extLst>
                <a:ext uri="{FF2B5EF4-FFF2-40B4-BE49-F238E27FC236}">
                  <a16:creationId xmlns:a16="http://schemas.microsoft.com/office/drawing/2014/main" id="{2D72B99B-A65C-E1F1-BD18-40C22B5ADD21}"/>
                </a:ext>
              </a:extLst>
            </p:cNvPr>
            <p:cNvSpPr txBox="1"/>
            <p:nvPr/>
          </p:nvSpPr>
          <p:spPr>
            <a:xfrm>
              <a:off x="0" y="-38100"/>
              <a:ext cx="12543" cy="192134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3" name="Group 13">
            <a:extLst>
              <a:ext uri="{FF2B5EF4-FFF2-40B4-BE49-F238E27FC236}">
                <a16:creationId xmlns:a16="http://schemas.microsoft.com/office/drawing/2014/main" id="{5928152C-8034-0A69-B8A3-EECCA2052D57}"/>
              </a:ext>
            </a:extLst>
          </p:cNvPr>
          <p:cNvGrpSpPr/>
          <p:nvPr/>
        </p:nvGrpSpPr>
        <p:grpSpPr>
          <a:xfrm>
            <a:off x="2706602" y="1028700"/>
            <a:ext cx="3889119" cy="564910"/>
            <a:chOff x="0" y="0"/>
            <a:chExt cx="1024295" cy="148783"/>
          </a:xfrm>
        </p:grpSpPr>
        <p:sp>
          <p:nvSpPr>
            <p:cNvPr id="14" name="Freeform 14">
              <a:extLst>
                <a:ext uri="{FF2B5EF4-FFF2-40B4-BE49-F238E27FC236}">
                  <a16:creationId xmlns:a16="http://schemas.microsoft.com/office/drawing/2014/main" id="{441D2C02-38B8-7112-46D3-BFB9A877D881}"/>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093547"/>
            </a:solidFill>
          </p:spPr>
          <p:txBody>
            <a:bodyPr/>
            <a:lstStyle/>
            <a:p>
              <a:endParaRPr lang="en-US"/>
            </a:p>
          </p:txBody>
        </p:sp>
        <p:sp>
          <p:nvSpPr>
            <p:cNvPr id="15" name="TextBox 15">
              <a:extLst>
                <a:ext uri="{FF2B5EF4-FFF2-40B4-BE49-F238E27FC236}">
                  <a16:creationId xmlns:a16="http://schemas.microsoft.com/office/drawing/2014/main" id="{4E541722-D70A-F385-F2D0-6FD1885A402A}"/>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grpSp>
        <p:nvGrpSpPr>
          <p:cNvPr id="16" name="Group 16">
            <a:extLst>
              <a:ext uri="{FF2B5EF4-FFF2-40B4-BE49-F238E27FC236}">
                <a16:creationId xmlns:a16="http://schemas.microsoft.com/office/drawing/2014/main" id="{547DCBA5-7CCA-840C-E2AC-09D324D8F1BF}"/>
              </a:ext>
            </a:extLst>
          </p:cNvPr>
          <p:cNvGrpSpPr/>
          <p:nvPr/>
        </p:nvGrpSpPr>
        <p:grpSpPr>
          <a:xfrm>
            <a:off x="0" y="1028700"/>
            <a:ext cx="2209477" cy="564910"/>
            <a:chOff x="0" y="0"/>
            <a:chExt cx="1024295" cy="148783"/>
          </a:xfrm>
        </p:grpSpPr>
        <p:sp>
          <p:nvSpPr>
            <p:cNvPr id="17" name="Freeform 17">
              <a:extLst>
                <a:ext uri="{FF2B5EF4-FFF2-40B4-BE49-F238E27FC236}">
                  <a16:creationId xmlns:a16="http://schemas.microsoft.com/office/drawing/2014/main" id="{400E3AE0-ACA5-1ABB-3919-B418879F927B}"/>
                </a:ext>
              </a:extLst>
            </p:cNvPr>
            <p:cNvSpPr/>
            <p:nvPr/>
          </p:nvSpPr>
          <p:spPr>
            <a:xfrm>
              <a:off x="0" y="0"/>
              <a:ext cx="1024295" cy="148783"/>
            </a:xfrm>
            <a:custGeom>
              <a:avLst/>
              <a:gdLst/>
              <a:ahLst/>
              <a:cxnLst/>
              <a:rect l="l" t="t" r="r" b="b"/>
              <a:pathLst>
                <a:path w="1024295" h="148783">
                  <a:moveTo>
                    <a:pt x="0" y="0"/>
                  </a:moveTo>
                  <a:lnTo>
                    <a:pt x="1024295" y="0"/>
                  </a:lnTo>
                  <a:lnTo>
                    <a:pt x="1024295" y="148783"/>
                  </a:lnTo>
                  <a:lnTo>
                    <a:pt x="0" y="148783"/>
                  </a:lnTo>
                  <a:close/>
                </a:path>
              </a:pathLst>
            </a:custGeom>
            <a:solidFill>
              <a:srgbClr val="6CC6B0"/>
            </a:solidFill>
            <a:ln>
              <a:solidFill>
                <a:srgbClr val="6CC6B0"/>
              </a:solidFill>
            </a:ln>
          </p:spPr>
          <p:txBody>
            <a:bodyPr/>
            <a:lstStyle/>
            <a:p>
              <a:endParaRPr lang="en-US"/>
            </a:p>
          </p:txBody>
        </p:sp>
        <p:sp>
          <p:nvSpPr>
            <p:cNvPr id="18" name="TextBox 18">
              <a:extLst>
                <a:ext uri="{FF2B5EF4-FFF2-40B4-BE49-F238E27FC236}">
                  <a16:creationId xmlns:a16="http://schemas.microsoft.com/office/drawing/2014/main" id="{CE7712A3-250B-5BFE-C884-CA3946590091}"/>
                </a:ext>
              </a:extLst>
            </p:cNvPr>
            <p:cNvSpPr txBox="1"/>
            <p:nvPr/>
          </p:nvSpPr>
          <p:spPr>
            <a:xfrm>
              <a:off x="0" y="-38100"/>
              <a:ext cx="1024295" cy="186883"/>
            </a:xfrm>
            <a:prstGeom prst="rect">
              <a:avLst/>
            </a:prstGeom>
          </p:spPr>
          <p:txBody>
            <a:bodyPr lIns="50800" tIns="50800" rIns="50800" bIns="50800" rtlCol="0" anchor="ctr"/>
            <a:lstStyle/>
            <a:p>
              <a:pPr algn="ctr">
                <a:lnSpc>
                  <a:spcPts val="2659"/>
                </a:lnSpc>
                <a:spcBef>
                  <a:spcPct val="0"/>
                </a:spcBef>
              </a:pPr>
              <a:endParaRPr/>
            </a:p>
          </p:txBody>
        </p:sp>
      </p:grpSp>
      <p:sp>
        <p:nvSpPr>
          <p:cNvPr id="19" name="TextBox 19">
            <a:extLst>
              <a:ext uri="{FF2B5EF4-FFF2-40B4-BE49-F238E27FC236}">
                <a16:creationId xmlns:a16="http://schemas.microsoft.com/office/drawing/2014/main" id="{D8872307-995F-99E4-E0AA-E3A288CB05F3}"/>
              </a:ext>
            </a:extLst>
          </p:cNvPr>
          <p:cNvSpPr txBox="1"/>
          <p:nvPr/>
        </p:nvSpPr>
        <p:spPr>
          <a:xfrm>
            <a:off x="915735" y="2400299"/>
            <a:ext cx="15278769" cy="987130"/>
          </a:xfrm>
          <a:prstGeom prst="rect">
            <a:avLst/>
          </a:prstGeom>
        </p:spPr>
        <p:txBody>
          <a:bodyPr wrap="square" lIns="0" tIns="0" rIns="0" bIns="0" rtlCol="0" anchor="t">
            <a:spAutoFit/>
          </a:bodyPr>
          <a:lstStyle/>
          <a:p>
            <a:pPr algn="l">
              <a:lnSpc>
                <a:spcPts val="7935"/>
              </a:lnSpc>
            </a:pPr>
            <a:r>
              <a:rPr lang="en-US" sz="6399" b="1" dirty="0">
                <a:solidFill>
                  <a:srgbClr val="093547"/>
                </a:solidFill>
                <a:latin typeface="Aptos" panose="020B0004020202020204" pitchFamily="34" charset="0"/>
                <a:ea typeface="League Spartan"/>
                <a:cs typeface="League Spartan"/>
                <a:sym typeface="League Spartan"/>
              </a:rPr>
              <a:t>LOCAL COMPEITION</a:t>
            </a:r>
            <a:endParaRPr lang="en-US" sz="6399" b="1" dirty="0">
              <a:solidFill>
                <a:srgbClr val="093547"/>
              </a:solidFill>
              <a:highlight>
                <a:srgbClr val="FFFF00"/>
              </a:highlight>
              <a:latin typeface="Aptos" panose="020B0004020202020204" pitchFamily="34" charset="0"/>
              <a:ea typeface="League Spartan"/>
              <a:cs typeface="League Spartan"/>
              <a:sym typeface="League Spartan"/>
            </a:endParaRPr>
          </a:p>
        </p:txBody>
      </p:sp>
      <p:sp>
        <p:nvSpPr>
          <p:cNvPr id="26" name="Content Placeholder 2">
            <a:extLst>
              <a:ext uri="{FF2B5EF4-FFF2-40B4-BE49-F238E27FC236}">
                <a16:creationId xmlns:a16="http://schemas.microsoft.com/office/drawing/2014/main" id="{DD1A380B-0A5E-0AFA-E414-E5B8DB1C8A64}"/>
              </a:ext>
            </a:extLst>
          </p:cNvPr>
          <p:cNvSpPr txBox="1">
            <a:spLocks/>
          </p:cNvSpPr>
          <p:nvPr/>
        </p:nvSpPr>
        <p:spPr>
          <a:xfrm>
            <a:off x="884040" y="3842395"/>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a:solidFill>
                <a:srgbClr val="093547"/>
              </a:solidFill>
              <a:latin typeface="Aptos" panose="020B0004020202020204" pitchFamily="34" charset="0"/>
            </a:endParaRPr>
          </a:p>
        </p:txBody>
      </p:sp>
      <p:sp>
        <p:nvSpPr>
          <p:cNvPr id="6" name="TextBox 20">
            <a:extLst>
              <a:ext uri="{FF2B5EF4-FFF2-40B4-BE49-F238E27FC236}">
                <a16:creationId xmlns:a16="http://schemas.microsoft.com/office/drawing/2014/main" id="{2F7378ED-F344-C7A1-2D48-4FBACC2430FB}"/>
              </a:ext>
            </a:extLst>
          </p:cNvPr>
          <p:cNvSpPr txBox="1"/>
          <p:nvPr/>
        </p:nvSpPr>
        <p:spPr>
          <a:xfrm>
            <a:off x="14208403" y="546735"/>
            <a:ext cx="3050897" cy="409728"/>
          </a:xfrm>
          <a:prstGeom prst="rect">
            <a:avLst/>
          </a:prstGeom>
        </p:spPr>
        <p:txBody>
          <a:bodyPr lIns="0" tIns="0" rIns="0" bIns="0" rtlCol="0" anchor="t">
            <a:spAutoFit/>
          </a:bodyPr>
          <a:lstStyle/>
          <a:p>
            <a:pPr algn="r">
              <a:lnSpc>
                <a:spcPts val="3359"/>
              </a:lnSpc>
            </a:pPr>
            <a:r>
              <a:rPr lang="en-US" sz="2400" dirty="0">
                <a:solidFill>
                  <a:srgbClr val="34363A"/>
                </a:solidFill>
                <a:latin typeface="Aptos" panose="020B0004020202020204" pitchFamily="34" charset="0"/>
                <a:ea typeface="Agrandir Bold"/>
                <a:cs typeface="Agrandir Bold"/>
                <a:sym typeface="Agrandir Bold"/>
              </a:rPr>
              <a:t> I 	09</a:t>
            </a:r>
          </a:p>
        </p:txBody>
      </p:sp>
      <p:sp>
        <p:nvSpPr>
          <p:cNvPr id="5" name="Content Placeholder 2">
            <a:extLst>
              <a:ext uri="{FF2B5EF4-FFF2-40B4-BE49-F238E27FC236}">
                <a16:creationId xmlns:a16="http://schemas.microsoft.com/office/drawing/2014/main" id="{D23BD7EB-5141-79D4-1112-99DFBC4FD9FA}"/>
              </a:ext>
            </a:extLst>
          </p:cNvPr>
          <p:cNvSpPr txBox="1">
            <a:spLocks/>
          </p:cNvSpPr>
          <p:nvPr/>
        </p:nvSpPr>
        <p:spPr>
          <a:xfrm>
            <a:off x="1036440" y="3994795"/>
            <a:ext cx="13746360" cy="43513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4400" dirty="0">
                <a:solidFill>
                  <a:srgbClr val="093547"/>
                </a:solidFill>
              </a:rPr>
              <a:t>HUD does </a:t>
            </a:r>
            <a:r>
              <a:rPr lang="en-US" sz="4400" b="1" u="sng" dirty="0">
                <a:solidFill>
                  <a:srgbClr val="093547"/>
                </a:solidFill>
              </a:rPr>
              <a:t>NOT</a:t>
            </a:r>
            <a:r>
              <a:rPr lang="en-US" sz="4400" dirty="0">
                <a:solidFill>
                  <a:srgbClr val="093547"/>
                </a:solidFill>
              </a:rPr>
              <a:t> select projects directly</a:t>
            </a:r>
          </a:p>
          <a:p>
            <a:pPr marL="0" indent="0">
              <a:buNone/>
            </a:pPr>
            <a:endParaRPr lang="en-US" dirty="0">
              <a:solidFill>
                <a:srgbClr val="093547"/>
              </a:solidFill>
              <a:latin typeface="Aptos" panose="020B0004020202020204" pitchFamily="34" charset="0"/>
            </a:endParaRPr>
          </a:p>
        </p:txBody>
      </p:sp>
      <p:graphicFrame>
        <p:nvGraphicFramePr>
          <p:cNvPr id="7" name="Diagram 6">
            <a:extLst>
              <a:ext uri="{FF2B5EF4-FFF2-40B4-BE49-F238E27FC236}">
                <a16:creationId xmlns:a16="http://schemas.microsoft.com/office/drawing/2014/main" id="{049E0A93-AEDF-8D54-A996-C72823B7D056}"/>
              </a:ext>
            </a:extLst>
          </p:cNvPr>
          <p:cNvGraphicFramePr/>
          <p:nvPr>
            <p:extLst>
              <p:ext uri="{D42A27DB-BD31-4B8C-83A1-F6EECF244321}">
                <p14:modId xmlns:p14="http://schemas.microsoft.com/office/powerpoint/2010/main" val="3219690398"/>
              </p:ext>
            </p:extLst>
          </p:nvPr>
        </p:nvGraphicFramePr>
        <p:xfrm>
          <a:off x="1104738" y="4520690"/>
          <a:ext cx="16204505" cy="37492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816435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0b2c109-b35b-4afb-bcf8-81cb8a8f2c30">
      <Terms xmlns="http://schemas.microsoft.com/office/infopath/2007/PartnerControls"/>
    </lcf76f155ced4ddcb4097134ff3c332f>
    <TaxCatchAll xmlns="fa9dc544-45c1-4528-90ec-2c98b148198f" xsi:nil="true"/>
    <Status xmlns="a0b2c109-b35b-4afb-bcf8-81cb8a8f2c3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845C950200DD74788B22E0D56594379" ma:contentTypeVersion="13" ma:contentTypeDescription="Create a new document." ma:contentTypeScope="" ma:versionID="f7ac00ffbe26a5e968e4e5d898e17c54">
  <xsd:schema xmlns:xsd="http://www.w3.org/2001/XMLSchema" xmlns:xs="http://www.w3.org/2001/XMLSchema" xmlns:p="http://schemas.microsoft.com/office/2006/metadata/properties" xmlns:ns2="a0b2c109-b35b-4afb-bcf8-81cb8a8f2c30" xmlns:ns3="fa9dc544-45c1-4528-90ec-2c98b148198f" targetNamespace="http://schemas.microsoft.com/office/2006/metadata/properties" ma:root="true" ma:fieldsID="b1966cae75cadf1af566c77dabb4d746" ns2:_="" ns3:_="">
    <xsd:import namespace="a0b2c109-b35b-4afb-bcf8-81cb8a8f2c30"/>
    <xsd:import namespace="fa9dc544-45c1-4528-90ec-2c98b148198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b2c109-b35b-4afb-bcf8-81cb8a8f2c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40da057-dff1-44a4-88dd-804d8e4dee1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Status" ma:index="20" nillable="true" ma:displayName="Status" ma:description="Document Status" ma:format="Dropdown" ma:internalName="Status">
      <xsd:simpleType>
        <xsd:union memberTypes="dms:Text">
          <xsd:simpleType>
            <xsd:restriction base="dms:Choice">
              <xsd:enumeration value="COMPLETE"/>
              <xsd:enumeration value="NEED REVIEW"/>
              <xsd:enumeration value="Pending SIG (Internal)"/>
              <xsd:enumeration value="Pending SIG (External)"/>
              <xsd:enumeration value="Pending PREP"/>
              <xsd:enumeration value="Pending REIMBRUSEMENT"/>
              <xsd:enumeration value="Pending RECEIPT"/>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fa9dc544-45c1-4528-90ec-2c98b148198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015cc62-06ef-4f0c-9d91-02a01088416a}" ma:internalName="TaxCatchAll" ma:showField="CatchAllData" ma:web="fa9dc544-45c1-4528-90ec-2c98b1481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A44DFDD-C3C1-47D0-B0AB-BCA183983C9C}">
  <ds:schemaRefs>
    <ds:schemaRef ds:uri="http://schemas.microsoft.com/sharepoint/v3/contenttype/forms"/>
  </ds:schemaRefs>
</ds:datastoreItem>
</file>

<file path=customXml/itemProps2.xml><?xml version="1.0" encoding="utf-8"?>
<ds:datastoreItem xmlns:ds="http://schemas.openxmlformats.org/officeDocument/2006/customXml" ds:itemID="{52D452FB-FCF7-4153-B602-496C92F10CC5}">
  <ds:schemaRefs>
    <ds:schemaRef ds:uri="http://purl.org/dc/terms/"/>
    <ds:schemaRef ds:uri="http://schemas.microsoft.com/office/2006/documentManagement/types"/>
    <ds:schemaRef ds:uri="http://www.w3.org/XML/1998/namespace"/>
    <ds:schemaRef ds:uri="http://purl.org/dc/dcmitype/"/>
    <ds:schemaRef ds:uri="http://schemas.microsoft.com/office/infopath/2007/PartnerControls"/>
    <ds:schemaRef ds:uri="http://schemas.microsoft.com/office/2006/metadata/properties"/>
    <ds:schemaRef ds:uri="http://schemas.openxmlformats.org/package/2006/metadata/core-properties"/>
    <ds:schemaRef ds:uri="2c89912e-e256-4eda-833e-292fb2be2f6c"/>
    <ds:schemaRef ds:uri="http://purl.org/dc/elements/1.1/"/>
  </ds:schemaRefs>
</ds:datastoreItem>
</file>

<file path=customXml/itemProps3.xml><?xml version="1.0" encoding="utf-8"?>
<ds:datastoreItem xmlns:ds="http://schemas.openxmlformats.org/officeDocument/2006/customXml" ds:itemID="{954AC139-B02B-45D1-8582-E4E60E374AC4}"/>
</file>

<file path=docProps/app.xml><?xml version="1.0" encoding="utf-8"?>
<Properties xmlns="http://schemas.openxmlformats.org/officeDocument/2006/extended-properties" xmlns:vt="http://schemas.openxmlformats.org/officeDocument/2006/docPropsVTypes">
  <TotalTime>247</TotalTime>
  <Words>1178</Words>
  <Application>Microsoft Office PowerPoint</Application>
  <PresentationFormat>Custom</PresentationFormat>
  <Paragraphs>183</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Arial</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c:title>
  <dc:creator>Brigiett Guzman</dc:creator>
  <cp:lastModifiedBy>Brigiett Guzman</cp:lastModifiedBy>
  <cp:revision>5</cp:revision>
  <cp:lastPrinted>2026-07-13T19:09:22Z</cp:lastPrinted>
  <dcterms:created xsi:type="dcterms:W3CDTF">2006-08-16T00:00:00Z</dcterms:created>
  <dcterms:modified xsi:type="dcterms:W3CDTF">2026-07-13T19:10:10Z</dcterms:modified>
  <dc:identifier>DAHOpVJxsI8</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0x0101009845C950200DD74788B22E0D56594379</vt:lpwstr>
  </property>
  <property fmtid="{D5CDD505-2E9C-101B-9397-08002B2CF9AE}" pid="3" name="MSIP_Label_d0918a32-0d42-40ed-a5eb-618140881011_Tag">
    <vt:lpwstr>10, 3, 0, 2</vt:lpwstr>
  </property>
  <property fmtid="{D5CDD505-2E9C-101B-9397-08002B2CF9AE}" pid="4" name="MSIP_Label_d0918a32-0d42-40ed-a5eb-618140881011_SiteId">
    <vt:lpwstr>e0f2e4b5-0515-4028-99f2-2e7a43fe5379</vt:lpwstr>
  </property>
  <property fmtid="{D5CDD505-2E9C-101B-9397-08002B2CF9AE}" pid="5" name="MSIP_Label_d0918a32-0d42-40ed-a5eb-618140881011_Enabled">
    <vt:lpwstr>true</vt:lpwstr>
  </property>
  <property fmtid="{D5CDD505-2E9C-101B-9397-08002B2CF9AE}" pid="6" name="MSIP_Label_d0918a32-0d42-40ed-a5eb-618140881011_Method">
    <vt:lpwstr>Standard</vt:lpwstr>
  </property>
  <property fmtid="{D5CDD505-2E9C-101B-9397-08002B2CF9AE}" pid="7" name="MSIP_Label_d0918a32-0d42-40ed-a5eb-618140881011_SetDate">
    <vt:lpwstr>2026-07-08T16:06:00Z</vt:lpwstr>
  </property>
  <property fmtid="{D5CDD505-2E9C-101B-9397-08002B2CF9AE}" pid="8" name="MSIP_Label_d0918a32-0d42-40ed-a5eb-618140881011_ActionId">
    <vt:lpwstr>b70dedfc-0ae5-4c55-b15b-27e791fe9d5c</vt:lpwstr>
  </property>
  <property fmtid="{D5CDD505-2E9C-101B-9397-08002B2CF9AE}" pid="9" name="MSIP_Label_d0918a32-0d42-40ed-a5eb-618140881011_ContentBits">
    <vt:lpwstr>0</vt:lpwstr>
  </property>
  <property fmtid="{D5CDD505-2E9C-101B-9397-08002B2CF9AE}" pid="10" name="MSIP_Label_d0918a32-0d42-40ed-a5eb-618140881011_Name">
    <vt:lpwstr>General Data</vt:lpwstr>
  </property>
</Properties>
</file>